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83" r:id="rId3"/>
    <p:sldId id="416" r:id="rId4"/>
    <p:sldId id="418" r:id="rId5"/>
    <p:sldId id="417" r:id="rId6"/>
    <p:sldId id="419" r:id="rId7"/>
    <p:sldId id="420" r:id="rId8"/>
    <p:sldId id="422" r:id="rId9"/>
    <p:sldId id="426" r:id="rId10"/>
    <p:sldId id="421" r:id="rId11"/>
    <p:sldId id="428" r:id="rId12"/>
    <p:sldId id="427" r:id="rId13"/>
    <p:sldId id="423" r:id="rId14"/>
    <p:sldId id="425" r:id="rId15"/>
    <p:sldId id="424" r:id="rId1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85" autoAdjust="0"/>
    <p:restoredTop sz="96127" autoAdjust="0"/>
  </p:normalViewPr>
  <p:slideViewPr>
    <p:cSldViewPr>
      <p:cViewPr>
        <p:scale>
          <a:sx n="100" d="100"/>
          <a:sy n="100" d="100"/>
        </p:scale>
        <p:origin x="-498" y="-4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BA4D06-964A-48B7-96C9-41B482C7F676}" type="datetimeFigureOut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en-US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34AAAFD-C295-4659-81F9-2683F46F29C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10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39F3FD-3BBB-438D-9EA5-526E408D43B1}" type="slidenum">
              <a:rPr lang="en-US">
                <a:ea typeface="ＭＳ Ｐゴシック" pitchFamily="84" charset="-128"/>
                <a:cs typeface="ＭＳ Ｐゴシック" pitchFamily="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 pitchFamily="84" charset="-128"/>
              <a:cs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4C3C49DA-AEA2-4301-8D4B-1A4C86A4583E}" type="slidenum">
              <a:rPr lang="en-US" sz="1200"/>
              <a:pPr algn="r" defTabSz="931863" eaLnBrk="0" hangingPunct="0"/>
              <a:t>10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4C3C49DA-AEA2-4301-8D4B-1A4C86A4583E}" type="slidenum">
              <a:rPr lang="en-US" sz="1200"/>
              <a:pPr algn="r" defTabSz="931863" eaLnBrk="0" hangingPunct="0"/>
              <a:t>11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4C3C49DA-AEA2-4301-8D4B-1A4C86A4583E}" type="slidenum">
              <a:rPr lang="en-US" sz="1200"/>
              <a:pPr algn="r" defTabSz="931863" eaLnBrk="0" hangingPunct="0"/>
              <a:t>12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96129268-E547-4D81-8D1E-5CF88E2EB392}" type="slidenum">
              <a:rPr lang="en-US" sz="1200"/>
              <a:pPr algn="r" defTabSz="931863" eaLnBrk="0" hangingPunct="0"/>
              <a:t>13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32102779-8E70-462C-8C63-273A97385E95}" type="slidenum">
              <a:rPr lang="en-US" sz="1200"/>
              <a:pPr algn="r" defTabSz="931863" eaLnBrk="0" hangingPunct="0"/>
              <a:t>14</a:t>
            </a:fld>
            <a:endParaRPr 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C17EBB0A-7F00-4632-8D50-DC5755BAB95F}" type="slidenum">
              <a:rPr lang="en-US" sz="1200"/>
              <a:pPr algn="r" defTabSz="931863" eaLnBrk="0" hangingPunct="0"/>
              <a:t>15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C511512D-5B95-4C19-BE06-9D7EB78E4161}" type="slidenum">
              <a:rPr lang="en-US" sz="1200"/>
              <a:pPr algn="r" defTabSz="931863" eaLnBrk="0" hangingPunct="0"/>
              <a:t>2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FD1ED747-3D72-459B-A00B-FEDEB357F1DF}" type="slidenum">
              <a:rPr lang="en-US" sz="1200"/>
              <a:pPr algn="r" defTabSz="931863" eaLnBrk="0" hangingPunct="0"/>
              <a:t>3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496E4191-D140-4AA6-8DF4-671E8AD8AC65}" type="slidenum">
              <a:rPr lang="en-US" sz="1200"/>
              <a:pPr algn="r" defTabSz="931863" eaLnBrk="0" hangingPunct="0"/>
              <a:t>4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nl-NL" smtClean="0"/>
              <a:t>The trick to express blnd and contrast as numbers that need to be larger than 0, and that are 0 if the conditions are satisfied will be explained later in chapter 5.</a:t>
            </a:r>
          </a:p>
          <a:p>
            <a:pPr>
              <a:spcBef>
                <a:spcPct val="0"/>
              </a:spcBef>
            </a:pPr>
            <a:endParaRPr lang="nl-NL" smtClean="0"/>
          </a:p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07204F57-1372-40FE-ACD6-ECF476AD97B2}" type="slidenum">
              <a:rPr lang="en-US" sz="1200"/>
              <a:pPr algn="r" defTabSz="931863" eaLnBrk="0" hangingPunct="0"/>
              <a:t>5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9F52921A-558E-4AE5-9878-F0311F05CA33}" type="slidenum">
              <a:rPr lang="en-US" sz="1200"/>
              <a:pPr algn="r" defTabSz="931863" eaLnBrk="0" hangingPunct="0"/>
              <a:t>6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D73B772D-23A9-4A96-9AFC-B84ED3B296E8}" type="slidenum">
              <a:rPr lang="en-US" sz="1200"/>
              <a:pPr algn="r" defTabSz="931863" eaLnBrk="0" hangingPunct="0"/>
              <a:t>7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8933532A-3498-4AFC-A01F-CC5C9F9B4C7B}" type="slidenum">
              <a:rPr lang="en-US" sz="1200"/>
              <a:pPr algn="r" defTabSz="931863" eaLnBrk="0" hangingPunct="0"/>
              <a:t>8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>
            <a:prstTxWarp prst="textNoShape">
              <a:avLst/>
            </a:prstTxWarp>
          </a:bodyPr>
          <a:lstStyle/>
          <a:p>
            <a:pPr algn="r" defTabSz="931863" eaLnBrk="0" hangingPunct="0"/>
            <a:fld id="{4C3C49DA-AEA2-4301-8D4B-1A4C86A4583E}" type="slidenum">
              <a:rPr lang="en-US" sz="1200"/>
              <a:pPr algn="r" defTabSz="931863" eaLnBrk="0" hangingPunct="0"/>
              <a:t>9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9C3E2-E7CC-4C9C-9D69-70C2A7599C51}" type="datetimeFigureOut">
              <a:rPr lang="en-GB"/>
              <a:pPr>
                <a:defRPr/>
              </a:pPr>
              <a:t>17/07/2014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9E2BD-B08C-4D97-B582-06933A483ED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19CE7-AF27-42DD-BCD7-8A3975E59A13}" type="datetimeFigureOut">
              <a:rPr lang="en-GB"/>
              <a:pPr>
                <a:defRPr/>
              </a:pPr>
              <a:t>17/07/2014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0D854-1666-4FA2-9C0A-8F202D68B33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35D36-C2EF-4E38-B74E-BEF136718200}" type="datetimeFigureOut">
              <a:rPr lang="en-GB"/>
              <a:pPr>
                <a:defRPr/>
              </a:pPr>
              <a:t>17/07/2014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ED53A-9DD3-4D25-8974-73B533E32E5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7842C-065F-4BBA-A161-ABB74FEE184C}" type="datetimeFigureOut">
              <a:rPr lang="en-GB"/>
              <a:pPr>
                <a:defRPr/>
              </a:pPr>
              <a:t>17/07/2014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A300B-EA25-4E60-9336-453BA61CE1A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929C7-1CA9-4D77-BD25-80C418E42DA5}" type="datetimeFigureOut">
              <a:rPr lang="en-GB"/>
              <a:pPr>
                <a:defRPr/>
              </a:pPr>
              <a:t>17/07/2014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F398F-0B94-49B3-A59F-B9A65CD0891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A4934-388D-48A1-BBCA-05593C31BFDD}" type="datetimeFigureOut">
              <a:rPr lang="en-GB"/>
              <a:pPr>
                <a:defRPr/>
              </a:pPr>
              <a:t>17/07/2014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A622-16BB-4130-A84C-8D1B4426F6D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92C3E-6F71-45A7-8503-74A7B3985D94}" type="datetimeFigureOut">
              <a:rPr lang="en-GB"/>
              <a:pPr>
                <a:defRPr/>
              </a:pPr>
              <a:t>17/07/2014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5BB7D-8605-4524-B389-35F8693863E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58E92-26D6-461A-A820-A6251464CBE5}" type="datetimeFigureOut">
              <a:rPr lang="en-GB"/>
              <a:pPr>
                <a:defRPr/>
              </a:pPr>
              <a:t>17/07/2014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88EB0-BF6D-45A7-9788-F833128F6AC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556E8-7D23-4383-866D-36957BD827A4}" type="datetimeFigureOut">
              <a:rPr lang="en-GB"/>
              <a:pPr>
                <a:defRPr/>
              </a:pPr>
              <a:t>17/07/2014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56DF7-40BC-4E36-8959-58249C25F55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1AE08-1158-4D7A-9677-251E03CB6B8B}" type="datetimeFigureOut">
              <a:rPr lang="en-GB"/>
              <a:pPr>
                <a:defRPr/>
              </a:pPr>
              <a:t>17/07/2014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EDC1A-B50A-4A4C-97DE-E3DA3C95947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4F92A-DFB9-47B9-A5AC-A45211A7186B}" type="datetimeFigureOut">
              <a:rPr lang="en-GB"/>
              <a:pPr>
                <a:defRPr/>
              </a:pPr>
              <a:t>17/07/2014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DA68-A279-4DBA-899F-7CA38282A6F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Titelstijl van model bewerken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E7B4950-8FDB-4A48-BE08-F8AB9CAEE9D0}" type="datetimeFigureOut">
              <a:rPr lang="en-GB"/>
              <a:pPr>
                <a:defRPr/>
              </a:pPr>
              <a:t>17/07/2014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F37F2B1-7DF8-49B5-AF96-8CFB92CEE61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84" charset="0"/>
        <a:buChar char="•"/>
        <a:defRPr sz="32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84" charset="0"/>
        <a:buChar char="–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–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84" charset="0"/>
        <a:buChar char="»"/>
        <a:defRPr sz="2000" kern="1200">
          <a:solidFill>
            <a:schemeClr val="tx1"/>
          </a:solidFill>
          <a:latin typeface="+mn-lt"/>
          <a:ea typeface="ＭＳ Ｐゴシック" pitchFamily="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a.j.borghuis@tue.n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eesvanoverveld.com/Accel/accel.htm?script=lanterns.tx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keesvanoverveld.com/Accel/accel.htm?script=lanternsOptics.txt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GB" smtClean="0"/>
              <a:t>A core Course on Modeling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err="1">
                <a:ea typeface="+mn-ea"/>
                <a:cs typeface="+mn-cs"/>
              </a:rPr>
              <a:t>Introduction</a:t>
            </a:r>
            <a:r>
              <a:rPr lang="nl-NL" sz="1600" dirty="0">
                <a:ea typeface="+mn-ea"/>
                <a:cs typeface="+mn-cs"/>
              </a:rPr>
              <a:t> </a:t>
            </a:r>
            <a:r>
              <a:rPr lang="nl-NL" sz="1600" dirty="0" err="1">
                <a:ea typeface="+mn-ea"/>
                <a:cs typeface="+mn-cs"/>
              </a:rPr>
              <a:t>to</a:t>
            </a:r>
            <a:r>
              <a:rPr lang="nl-NL" sz="1600" dirty="0">
                <a:ea typeface="+mn-ea"/>
                <a:cs typeface="+mn-cs"/>
              </a:rPr>
              <a:t> Modeling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>
                <a:ea typeface="+mn-ea"/>
                <a:cs typeface="+mn-cs"/>
              </a:rPr>
              <a:t>0LAB0 0LBB0 0LCB0 </a:t>
            </a:r>
            <a:r>
              <a:rPr lang="nl-NL" sz="1600" dirty="0" smtClean="0">
                <a:ea typeface="+mn-ea"/>
                <a:cs typeface="+mn-cs"/>
              </a:rPr>
              <a:t>0LDB0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ea typeface="+mn-ea"/>
                <a:cs typeface="+mn-cs"/>
                <a:hlinkClick r:id="rId3"/>
              </a:rPr>
              <a:t>c.w.a.m.v.overveld@tue.nl</a:t>
            </a:r>
            <a:endParaRPr lang="nl-NL" sz="1600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ea typeface="+mn-ea"/>
                <a:cs typeface="+mn-cs"/>
                <a:hlinkClick r:id="rId4"/>
              </a:rPr>
              <a:t>v.a.j.borghuis@tue.nl</a:t>
            </a:r>
            <a:r>
              <a:rPr lang="nl-NL" sz="1600" dirty="0" smtClean="0">
                <a:ea typeface="+mn-ea"/>
                <a:cs typeface="+mn-cs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sz="1600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1600" dirty="0" smtClean="0">
                <a:ea typeface="+mn-ea"/>
                <a:cs typeface="+mn-cs"/>
              </a:rPr>
              <a:t>S.20</a:t>
            </a:r>
            <a:endParaRPr lang="en-US" sz="1600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nl-NL" dirty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9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0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23" name="Picture 6" descr="Way to Heaven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028950"/>
            <a:ext cx="31718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hthoek 33"/>
          <p:cNvSpPr>
            <a:spLocks noChangeArrowheads="1"/>
          </p:cNvSpPr>
          <p:nvPr/>
        </p:nvSpPr>
        <p:spPr bwMode="auto">
          <a:xfrm rot="5400000">
            <a:off x="3735387" y="4022726"/>
            <a:ext cx="15986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Calibri" pitchFamily="84" charset="0"/>
              </a:rPr>
              <a:t>http://www.sxc.hu/photo/933048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194400" y="1258888"/>
            <a:ext cx="3873544" cy="132343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relation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road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-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eye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intensity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r,E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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c*B(r)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(does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hardly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depend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on E)</a:t>
            </a:r>
            <a:endParaRPr lang="en-US" sz="24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4578350" y="4752975"/>
            <a:ext cx="3209925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perceived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intensity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 f</a:t>
            </a:r>
            <a:r>
              <a:rPr lang="nl-NL" sz="16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L,r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)*f</a:t>
            </a:r>
            <a:r>
              <a:rPr lang="nl-NL" sz="16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r,E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</a:t>
            </a: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pSp>
        <p:nvGrpSpPr>
          <p:cNvPr id="30728" name="Groep 45"/>
          <p:cNvGrpSpPr>
            <a:grpSpLocks/>
          </p:cNvGrpSpPr>
          <p:nvPr/>
        </p:nvGrpSpPr>
        <p:grpSpPr bwMode="auto">
          <a:xfrm>
            <a:off x="3833813" y="1131888"/>
            <a:ext cx="2251075" cy="2016125"/>
            <a:chOff x="3707904" y="1131590"/>
            <a:chExt cx="2250372" cy="2016224"/>
          </a:xfrm>
        </p:grpSpPr>
        <p:sp>
          <p:nvSpPr>
            <p:cNvPr id="47" name="Zon 46"/>
            <p:cNvSpPr/>
            <p:nvPr/>
          </p:nvSpPr>
          <p:spPr>
            <a:xfrm rot="20131415">
              <a:off x="4112590" y="1301460"/>
              <a:ext cx="287248" cy="330216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" name="Parallellogram 1"/>
            <p:cNvSpPr/>
            <p:nvPr/>
          </p:nvSpPr>
          <p:spPr>
            <a:xfrm>
              <a:off x="3707904" y="2217493"/>
              <a:ext cx="2250372" cy="930321"/>
            </a:xfrm>
            <a:custGeom>
              <a:avLst/>
              <a:gdLst>
                <a:gd name="connsiteX0" fmla="*/ 0 w 3168352"/>
                <a:gd name="connsiteY0" fmla="*/ 864096 h 864096"/>
                <a:gd name="connsiteX1" fmla="*/ 216024 w 3168352"/>
                <a:gd name="connsiteY1" fmla="*/ 0 h 864096"/>
                <a:gd name="connsiteX2" fmla="*/ 3168352 w 3168352"/>
                <a:gd name="connsiteY2" fmla="*/ 0 h 864096"/>
                <a:gd name="connsiteX3" fmla="*/ 2952328 w 3168352"/>
                <a:gd name="connsiteY3" fmla="*/ 864096 h 864096"/>
                <a:gd name="connsiteX4" fmla="*/ 0 w 3168352"/>
                <a:gd name="connsiteY4" fmla="*/ 864096 h 864096"/>
                <a:gd name="connsiteX0" fmla="*/ 0 w 3168352"/>
                <a:gd name="connsiteY0" fmla="*/ 864096 h 1838881"/>
                <a:gd name="connsiteX1" fmla="*/ 216024 w 3168352"/>
                <a:gd name="connsiteY1" fmla="*/ 0 h 1838881"/>
                <a:gd name="connsiteX2" fmla="*/ 3168352 w 3168352"/>
                <a:gd name="connsiteY2" fmla="*/ 0 h 1838881"/>
                <a:gd name="connsiteX3" fmla="*/ 2374358 w 3168352"/>
                <a:gd name="connsiteY3" fmla="*/ 1838881 h 1838881"/>
                <a:gd name="connsiteX4" fmla="*/ 0 w 3168352"/>
                <a:gd name="connsiteY4" fmla="*/ 864096 h 1838881"/>
                <a:gd name="connsiteX0" fmla="*/ 0 w 3953356"/>
                <a:gd name="connsiteY0" fmla="*/ 864096 h 1838881"/>
                <a:gd name="connsiteX1" fmla="*/ 216024 w 3953356"/>
                <a:gd name="connsiteY1" fmla="*/ 0 h 1838881"/>
                <a:gd name="connsiteX2" fmla="*/ 3953356 w 3953356"/>
                <a:gd name="connsiteY2" fmla="*/ 724619 h 1838881"/>
                <a:gd name="connsiteX3" fmla="*/ 2374358 w 3953356"/>
                <a:gd name="connsiteY3" fmla="*/ 1838881 h 1838881"/>
                <a:gd name="connsiteX4" fmla="*/ 0 w 3953356"/>
                <a:gd name="connsiteY4" fmla="*/ 864096 h 1838881"/>
                <a:gd name="connsiteX0" fmla="*/ 0 w 3953356"/>
                <a:gd name="connsiteY0" fmla="*/ 450028 h 1424813"/>
                <a:gd name="connsiteX1" fmla="*/ 1734273 w 3953356"/>
                <a:gd name="connsiteY1" fmla="*/ 0 h 1424813"/>
                <a:gd name="connsiteX2" fmla="*/ 3953356 w 3953356"/>
                <a:gd name="connsiteY2" fmla="*/ 310551 h 1424813"/>
                <a:gd name="connsiteX3" fmla="*/ 2374358 w 3953356"/>
                <a:gd name="connsiteY3" fmla="*/ 1424813 h 1424813"/>
                <a:gd name="connsiteX4" fmla="*/ 0 w 3953356"/>
                <a:gd name="connsiteY4" fmla="*/ 450028 h 142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3356" h="1424813">
                  <a:moveTo>
                    <a:pt x="0" y="450028"/>
                  </a:moveTo>
                  <a:lnTo>
                    <a:pt x="1734273" y="0"/>
                  </a:lnTo>
                  <a:lnTo>
                    <a:pt x="3953356" y="310551"/>
                  </a:lnTo>
                  <a:lnTo>
                    <a:pt x="2374358" y="1424813"/>
                  </a:lnTo>
                  <a:lnTo>
                    <a:pt x="0" y="45002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9" name="Rechte verbindingslijn met pijl 48"/>
            <p:cNvCxnSpPr>
              <a:stCxn id="47" idx="2"/>
            </p:cNvCxnSpPr>
            <p:nvPr/>
          </p:nvCxnSpPr>
          <p:spPr>
            <a:xfrm>
              <a:off x="4325248" y="1615801"/>
              <a:ext cx="507841" cy="847767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al 49"/>
            <p:cNvSpPr/>
            <p:nvPr/>
          </p:nvSpPr>
          <p:spPr>
            <a:xfrm>
              <a:off x="4817219" y="2454042"/>
              <a:ext cx="114264" cy="46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744" name="Tekstvak 50"/>
            <p:cNvSpPr txBox="1">
              <a:spLocks noChangeArrowheads="1"/>
            </p:cNvSpPr>
            <p:nvPr/>
          </p:nvSpPr>
          <p:spPr bwMode="auto">
            <a:xfrm>
              <a:off x="4380794" y="1131590"/>
              <a:ext cx="623692" cy="36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L</a:t>
              </a:r>
              <a:endParaRPr lang="en-US">
                <a:latin typeface="Calibri" pitchFamily="84" charset="0"/>
              </a:endParaRPr>
            </a:p>
          </p:txBody>
        </p:sp>
        <p:sp>
          <p:nvSpPr>
            <p:cNvPr id="30745" name="Tekstvak 51"/>
            <p:cNvSpPr txBox="1">
              <a:spLocks noChangeArrowheads="1"/>
            </p:cNvSpPr>
            <p:nvPr/>
          </p:nvSpPr>
          <p:spPr bwMode="auto">
            <a:xfrm>
              <a:off x="4883874" y="2355613"/>
              <a:ext cx="623693" cy="366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r</a:t>
              </a:r>
              <a:endParaRPr lang="en-US">
                <a:latin typeface="Calibri" pitchFamily="84" charset="0"/>
              </a:endParaRPr>
            </a:p>
          </p:txBody>
        </p:sp>
      </p:grpSp>
      <p:grpSp>
        <p:nvGrpSpPr>
          <p:cNvPr id="30729" name="Groep 52"/>
          <p:cNvGrpSpPr>
            <a:grpSpLocks/>
          </p:cNvGrpSpPr>
          <p:nvPr/>
        </p:nvGrpSpPr>
        <p:grpSpPr bwMode="auto">
          <a:xfrm>
            <a:off x="6227763" y="1131888"/>
            <a:ext cx="2308225" cy="2016125"/>
            <a:chOff x="6372200" y="1131590"/>
            <a:chExt cx="2307232" cy="2016224"/>
          </a:xfrm>
        </p:grpSpPr>
        <p:sp>
          <p:nvSpPr>
            <p:cNvPr id="54" name="Parallellogram 1"/>
            <p:cNvSpPr/>
            <p:nvPr/>
          </p:nvSpPr>
          <p:spPr>
            <a:xfrm>
              <a:off x="6372200" y="2217493"/>
              <a:ext cx="2250107" cy="930321"/>
            </a:xfrm>
            <a:custGeom>
              <a:avLst/>
              <a:gdLst>
                <a:gd name="connsiteX0" fmla="*/ 0 w 3168352"/>
                <a:gd name="connsiteY0" fmla="*/ 864096 h 864096"/>
                <a:gd name="connsiteX1" fmla="*/ 216024 w 3168352"/>
                <a:gd name="connsiteY1" fmla="*/ 0 h 864096"/>
                <a:gd name="connsiteX2" fmla="*/ 3168352 w 3168352"/>
                <a:gd name="connsiteY2" fmla="*/ 0 h 864096"/>
                <a:gd name="connsiteX3" fmla="*/ 2952328 w 3168352"/>
                <a:gd name="connsiteY3" fmla="*/ 864096 h 864096"/>
                <a:gd name="connsiteX4" fmla="*/ 0 w 3168352"/>
                <a:gd name="connsiteY4" fmla="*/ 864096 h 864096"/>
                <a:gd name="connsiteX0" fmla="*/ 0 w 3168352"/>
                <a:gd name="connsiteY0" fmla="*/ 864096 h 1838881"/>
                <a:gd name="connsiteX1" fmla="*/ 216024 w 3168352"/>
                <a:gd name="connsiteY1" fmla="*/ 0 h 1838881"/>
                <a:gd name="connsiteX2" fmla="*/ 3168352 w 3168352"/>
                <a:gd name="connsiteY2" fmla="*/ 0 h 1838881"/>
                <a:gd name="connsiteX3" fmla="*/ 2374358 w 3168352"/>
                <a:gd name="connsiteY3" fmla="*/ 1838881 h 1838881"/>
                <a:gd name="connsiteX4" fmla="*/ 0 w 3168352"/>
                <a:gd name="connsiteY4" fmla="*/ 864096 h 1838881"/>
                <a:gd name="connsiteX0" fmla="*/ 0 w 3953356"/>
                <a:gd name="connsiteY0" fmla="*/ 864096 h 1838881"/>
                <a:gd name="connsiteX1" fmla="*/ 216024 w 3953356"/>
                <a:gd name="connsiteY1" fmla="*/ 0 h 1838881"/>
                <a:gd name="connsiteX2" fmla="*/ 3953356 w 3953356"/>
                <a:gd name="connsiteY2" fmla="*/ 724619 h 1838881"/>
                <a:gd name="connsiteX3" fmla="*/ 2374358 w 3953356"/>
                <a:gd name="connsiteY3" fmla="*/ 1838881 h 1838881"/>
                <a:gd name="connsiteX4" fmla="*/ 0 w 3953356"/>
                <a:gd name="connsiteY4" fmla="*/ 864096 h 1838881"/>
                <a:gd name="connsiteX0" fmla="*/ 0 w 3953356"/>
                <a:gd name="connsiteY0" fmla="*/ 450028 h 1424813"/>
                <a:gd name="connsiteX1" fmla="*/ 1734273 w 3953356"/>
                <a:gd name="connsiteY1" fmla="*/ 0 h 1424813"/>
                <a:gd name="connsiteX2" fmla="*/ 3953356 w 3953356"/>
                <a:gd name="connsiteY2" fmla="*/ 310551 h 1424813"/>
                <a:gd name="connsiteX3" fmla="*/ 2374358 w 3953356"/>
                <a:gd name="connsiteY3" fmla="*/ 1424813 h 1424813"/>
                <a:gd name="connsiteX4" fmla="*/ 0 w 3953356"/>
                <a:gd name="connsiteY4" fmla="*/ 450028 h 142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3356" h="1424813">
                  <a:moveTo>
                    <a:pt x="0" y="450028"/>
                  </a:moveTo>
                  <a:lnTo>
                    <a:pt x="1734273" y="0"/>
                  </a:lnTo>
                  <a:lnTo>
                    <a:pt x="3953356" y="310551"/>
                  </a:lnTo>
                  <a:lnTo>
                    <a:pt x="2374358" y="1424813"/>
                  </a:lnTo>
                  <a:lnTo>
                    <a:pt x="0" y="45002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56" name="Rechte verbindingslijn met pijl 55"/>
            <p:cNvCxnSpPr/>
            <p:nvPr/>
          </p:nvCxnSpPr>
          <p:spPr>
            <a:xfrm flipV="1">
              <a:off x="7497253" y="1430055"/>
              <a:ext cx="845774" cy="1033513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al 57"/>
            <p:cNvSpPr/>
            <p:nvPr/>
          </p:nvSpPr>
          <p:spPr>
            <a:xfrm>
              <a:off x="8187519" y="1203031"/>
              <a:ext cx="491913" cy="23496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Ovaal 58"/>
            <p:cNvSpPr/>
            <p:nvPr/>
          </p:nvSpPr>
          <p:spPr>
            <a:xfrm>
              <a:off x="8290661" y="1214144"/>
              <a:ext cx="204700" cy="1873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Ovaal 59"/>
            <p:cNvSpPr/>
            <p:nvPr/>
          </p:nvSpPr>
          <p:spPr>
            <a:xfrm>
              <a:off x="8350960" y="1260183"/>
              <a:ext cx="103144" cy="9525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" name="Ovaal 60"/>
            <p:cNvSpPr/>
            <p:nvPr/>
          </p:nvSpPr>
          <p:spPr>
            <a:xfrm>
              <a:off x="8350960" y="1260183"/>
              <a:ext cx="41257" cy="476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2" name="Ovaal 61"/>
            <p:cNvSpPr/>
            <p:nvPr/>
          </p:nvSpPr>
          <p:spPr>
            <a:xfrm>
              <a:off x="7409978" y="2427054"/>
              <a:ext cx="114251" cy="460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738" name="Tekstvak 62"/>
            <p:cNvSpPr txBox="1">
              <a:spLocks noChangeArrowheads="1"/>
            </p:cNvSpPr>
            <p:nvPr/>
          </p:nvSpPr>
          <p:spPr bwMode="auto">
            <a:xfrm>
              <a:off x="7955843" y="1131590"/>
              <a:ext cx="623620" cy="36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E</a:t>
              </a:r>
              <a:endParaRPr lang="en-US">
                <a:latin typeface="Calibri" pitchFamily="84" charset="0"/>
              </a:endParaRPr>
            </a:p>
          </p:txBody>
        </p:sp>
        <p:sp>
          <p:nvSpPr>
            <p:cNvPr id="30739" name="Tekstvak 64"/>
            <p:cNvSpPr txBox="1">
              <a:spLocks noChangeArrowheads="1"/>
            </p:cNvSpPr>
            <p:nvPr/>
          </p:nvSpPr>
          <p:spPr bwMode="auto">
            <a:xfrm>
              <a:off x="7476625" y="2355613"/>
              <a:ext cx="623619" cy="366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r</a:t>
              </a:r>
              <a:endParaRPr lang="en-US">
                <a:latin typeface="Calibri" pitchFamily="8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194400" y="194400"/>
            <a:ext cx="6554788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How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deal with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maxInt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minInt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9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0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23" name="Picture 6" descr="Way to Heaven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028950"/>
            <a:ext cx="31718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hthoek 33"/>
          <p:cNvSpPr>
            <a:spLocks noChangeArrowheads="1"/>
          </p:cNvSpPr>
          <p:nvPr/>
        </p:nvSpPr>
        <p:spPr bwMode="auto">
          <a:xfrm rot="5400000">
            <a:off x="3735387" y="4022726"/>
            <a:ext cx="15986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Calibri" pitchFamily="84" charset="0"/>
              </a:rPr>
              <a:t>http://www.sxc.hu/photo/933048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194400" y="1258888"/>
            <a:ext cx="3873544" cy="132343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relation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road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-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eye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intensity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r,E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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c*B(r)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(does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hardly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depend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on E)</a:t>
            </a:r>
            <a:endParaRPr lang="en-US" sz="24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4578350" y="4752975"/>
            <a:ext cx="3209925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perceived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intensity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 f</a:t>
            </a:r>
            <a:r>
              <a:rPr lang="nl-NL" sz="16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L,r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)*f</a:t>
            </a:r>
            <a:r>
              <a:rPr lang="nl-NL" sz="16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r,E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</a:t>
            </a: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pSp>
        <p:nvGrpSpPr>
          <p:cNvPr id="30728" name="Groep 45"/>
          <p:cNvGrpSpPr>
            <a:grpSpLocks/>
          </p:cNvGrpSpPr>
          <p:nvPr/>
        </p:nvGrpSpPr>
        <p:grpSpPr bwMode="auto">
          <a:xfrm>
            <a:off x="3833813" y="1131888"/>
            <a:ext cx="2251075" cy="2016125"/>
            <a:chOff x="3707904" y="1131590"/>
            <a:chExt cx="2250372" cy="2016224"/>
          </a:xfrm>
        </p:grpSpPr>
        <p:sp>
          <p:nvSpPr>
            <p:cNvPr id="47" name="Zon 46"/>
            <p:cNvSpPr/>
            <p:nvPr/>
          </p:nvSpPr>
          <p:spPr>
            <a:xfrm rot="20131415">
              <a:off x="4112590" y="1301460"/>
              <a:ext cx="287248" cy="330216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" name="Parallellogram 1"/>
            <p:cNvSpPr/>
            <p:nvPr/>
          </p:nvSpPr>
          <p:spPr>
            <a:xfrm>
              <a:off x="3707904" y="2217493"/>
              <a:ext cx="2250372" cy="930321"/>
            </a:xfrm>
            <a:custGeom>
              <a:avLst/>
              <a:gdLst>
                <a:gd name="connsiteX0" fmla="*/ 0 w 3168352"/>
                <a:gd name="connsiteY0" fmla="*/ 864096 h 864096"/>
                <a:gd name="connsiteX1" fmla="*/ 216024 w 3168352"/>
                <a:gd name="connsiteY1" fmla="*/ 0 h 864096"/>
                <a:gd name="connsiteX2" fmla="*/ 3168352 w 3168352"/>
                <a:gd name="connsiteY2" fmla="*/ 0 h 864096"/>
                <a:gd name="connsiteX3" fmla="*/ 2952328 w 3168352"/>
                <a:gd name="connsiteY3" fmla="*/ 864096 h 864096"/>
                <a:gd name="connsiteX4" fmla="*/ 0 w 3168352"/>
                <a:gd name="connsiteY4" fmla="*/ 864096 h 864096"/>
                <a:gd name="connsiteX0" fmla="*/ 0 w 3168352"/>
                <a:gd name="connsiteY0" fmla="*/ 864096 h 1838881"/>
                <a:gd name="connsiteX1" fmla="*/ 216024 w 3168352"/>
                <a:gd name="connsiteY1" fmla="*/ 0 h 1838881"/>
                <a:gd name="connsiteX2" fmla="*/ 3168352 w 3168352"/>
                <a:gd name="connsiteY2" fmla="*/ 0 h 1838881"/>
                <a:gd name="connsiteX3" fmla="*/ 2374358 w 3168352"/>
                <a:gd name="connsiteY3" fmla="*/ 1838881 h 1838881"/>
                <a:gd name="connsiteX4" fmla="*/ 0 w 3168352"/>
                <a:gd name="connsiteY4" fmla="*/ 864096 h 1838881"/>
                <a:gd name="connsiteX0" fmla="*/ 0 w 3953356"/>
                <a:gd name="connsiteY0" fmla="*/ 864096 h 1838881"/>
                <a:gd name="connsiteX1" fmla="*/ 216024 w 3953356"/>
                <a:gd name="connsiteY1" fmla="*/ 0 h 1838881"/>
                <a:gd name="connsiteX2" fmla="*/ 3953356 w 3953356"/>
                <a:gd name="connsiteY2" fmla="*/ 724619 h 1838881"/>
                <a:gd name="connsiteX3" fmla="*/ 2374358 w 3953356"/>
                <a:gd name="connsiteY3" fmla="*/ 1838881 h 1838881"/>
                <a:gd name="connsiteX4" fmla="*/ 0 w 3953356"/>
                <a:gd name="connsiteY4" fmla="*/ 864096 h 1838881"/>
                <a:gd name="connsiteX0" fmla="*/ 0 w 3953356"/>
                <a:gd name="connsiteY0" fmla="*/ 450028 h 1424813"/>
                <a:gd name="connsiteX1" fmla="*/ 1734273 w 3953356"/>
                <a:gd name="connsiteY1" fmla="*/ 0 h 1424813"/>
                <a:gd name="connsiteX2" fmla="*/ 3953356 w 3953356"/>
                <a:gd name="connsiteY2" fmla="*/ 310551 h 1424813"/>
                <a:gd name="connsiteX3" fmla="*/ 2374358 w 3953356"/>
                <a:gd name="connsiteY3" fmla="*/ 1424813 h 1424813"/>
                <a:gd name="connsiteX4" fmla="*/ 0 w 3953356"/>
                <a:gd name="connsiteY4" fmla="*/ 450028 h 142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3356" h="1424813">
                  <a:moveTo>
                    <a:pt x="0" y="450028"/>
                  </a:moveTo>
                  <a:lnTo>
                    <a:pt x="1734273" y="0"/>
                  </a:lnTo>
                  <a:lnTo>
                    <a:pt x="3953356" y="310551"/>
                  </a:lnTo>
                  <a:lnTo>
                    <a:pt x="2374358" y="1424813"/>
                  </a:lnTo>
                  <a:lnTo>
                    <a:pt x="0" y="45002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9" name="Rechte verbindingslijn met pijl 48"/>
            <p:cNvCxnSpPr>
              <a:stCxn id="47" idx="2"/>
            </p:cNvCxnSpPr>
            <p:nvPr/>
          </p:nvCxnSpPr>
          <p:spPr>
            <a:xfrm>
              <a:off x="4325248" y="1615801"/>
              <a:ext cx="507841" cy="847767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al 49"/>
            <p:cNvSpPr/>
            <p:nvPr/>
          </p:nvSpPr>
          <p:spPr>
            <a:xfrm>
              <a:off x="4817219" y="2454042"/>
              <a:ext cx="114264" cy="46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744" name="Tekstvak 50"/>
            <p:cNvSpPr txBox="1">
              <a:spLocks noChangeArrowheads="1"/>
            </p:cNvSpPr>
            <p:nvPr/>
          </p:nvSpPr>
          <p:spPr bwMode="auto">
            <a:xfrm>
              <a:off x="4380794" y="1131590"/>
              <a:ext cx="623692" cy="36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L</a:t>
              </a:r>
              <a:endParaRPr lang="en-US">
                <a:latin typeface="Calibri" pitchFamily="84" charset="0"/>
              </a:endParaRPr>
            </a:p>
          </p:txBody>
        </p:sp>
        <p:sp>
          <p:nvSpPr>
            <p:cNvPr id="30745" name="Tekstvak 51"/>
            <p:cNvSpPr txBox="1">
              <a:spLocks noChangeArrowheads="1"/>
            </p:cNvSpPr>
            <p:nvPr/>
          </p:nvSpPr>
          <p:spPr bwMode="auto">
            <a:xfrm>
              <a:off x="4883874" y="2355613"/>
              <a:ext cx="623693" cy="366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r</a:t>
              </a:r>
              <a:endParaRPr lang="en-US">
                <a:latin typeface="Calibri" pitchFamily="84" charset="0"/>
              </a:endParaRPr>
            </a:p>
          </p:txBody>
        </p:sp>
      </p:grpSp>
      <p:grpSp>
        <p:nvGrpSpPr>
          <p:cNvPr id="30729" name="Groep 52"/>
          <p:cNvGrpSpPr>
            <a:grpSpLocks/>
          </p:cNvGrpSpPr>
          <p:nvPr/>
        </p:nvGrpSpPr>
        <p:grpSpPr bwMode="auto">
          <a:xfrm>
            <a:off x="6227763" y="1131888"/>
            <a:ext cx="2308225" cy="2016125"/>
            <a:chOff x="6372200" y="1131590"/>
            <a:chExt cx="2307232" cy="2016224"/>
          </a:xfrm>
        </p:grpSpPr>
        <p:sp>
          <p:nvSpPr>
            <p:cNvPr id="54" name="Parallellogram 1"/>
            <p:cNvSpPr/>
            <p:nvPr/>
          </p:nvSpPr>
          <p:spPr>
            <a:xfrm>
              <a:off x="6372200" y="2217493"/>
              <a:ext cx="2250107" cy="930321"/>
            </a:xfrm>
            <a:custGeom>
              <a:avLst/>
              <a:gdLst>
                <a:gd name="connsiteX0" fmla="*/ 0 w 3168352"/>
                <a:gd name="connsiteY0" fmla="*/ 864096 h 864096"/>
                <a:gd name="connsiteX1" fmla="*/ 216024 w 3168352"/>
                <a:gd name="connsiteY1" fmla="*/ 0 h 864096"/>
                <a:gd name="connsiteX2" fmla="*/ 3168352 w 3168352"/>
                <a:gd name="connsiteY2" fmla="*/ 0 h 864096"/>
                <a:gd name="connsiteX3" fmla="*/ 2952328 w 3168352"/>
                <a:gd name="connsiteY3" fmla="*/ 864096 h 864096"/>
                <a:gd name="connsiteX4" fmla="*/ 0 w 3168352"/>
                <a:gd name="connsiteY4" fmla="*/ 864096 h 864096"/>
                <a:gd name="connsiteX0" fmla="*/ 0 w 3168352"/>
                <a:gd name="connsiteY0" fmla="*/ 864096 h 1838881"/>
                <a:gd name="connsiteX1" fmla="*/ 216024 w 3168352"/>
                <a:gd name="connsiteY1" fmla="*/ 0 h 1838881"/>
                <a:gd name="connsiteX2" fmla="*/ 3168352 w 3168352"/>
                <a:gd name="connsiteY2" fmla="*/ 0 h 1838881"/>
                <a:gd name="connsiteX3" fmla="*/ 2374358 w 3168352"/>
                <a:gd name="connsiteY3" fmla="*/ 1838881 h 1838881"/>
                <a:gd name="connsiteX4" fmla="*/ 0 w 3168352"/>
                <a:gd name="connsiteY4" fmla="*/ 864096 h 1838881"/>
                <a:gd name="connsiteX0" fmla="*/ 0 w 3953356"/>
                <a:gd name="connsiteY0" fmla="*/ 864096 h 1838881"/>
                <a:gd name="connsiteX1" fmla="*/ 216024 w 3953356"/>
                <a:gd name="connsiteY1" fmla="*/ 0 h 1838881"/>
                <a:gd name="connsiteX2" fmla="*/ 3953356 w 3953356"/>
                <a:gd name="connsiteY2" fmla="*/ 724619 h 1838881"/>
                <a:gd name="connsiteX3" fmla="*/ 2374358 w 3953356"/>
                <a:gd name="connsiteY3" fmla="*/ 1838881 h 1838881"/>
                <a:gd name="connsiteX4" fmla="*/ 0 w 3953356"/>
                <a:gd name="connsiteY4" fmla="*/ 864096 h 1838881"/>
                <a:gd name="connsiteX0" fmla="*/ 0 w 3953356"/>
                <a:gd name="connsiteY0" fmla="*/ 450028 h 1424813"/>
                <a:gd name="connsiteX1" fmla="*/ 1734273 w 3953356"/>
                <a:gd name="connsiteY1" fmla="*/ 0 h 1424813"/>
                <a:gd name="connsiteX2" fmla="*/ 3953356 w 3953356"/>
                <a:gd name="connsiteY2" fmla="*/ 310551 h 1424813"/>
                <a:gd name="connsiteX3" fmla="*/ 2374358 w 3953356"/>
                <a:gd name="connsiteY3" fmla="*/ 1424813 h 1424813"/>
                <a:gd name="connsiteX4" fmla="*/ 0 w 3953356"/>
                <a:gd name="connsiteY4" fmla="*/ 450028 h 142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3356" h="1424813">
                  <a:moveTo>
                    <a:pt x="0" y="450028"/>
                  </a:moveTo>
                  <a:lnTo>
                    <a:pt x="1734273" y="0"/>
                  </a:lnTo>
                  <a:lnTo>
                    <a:pt x="3953356" y="310551"/>
                  </a:lnTo>
                  <a:lnTo>
                    <a:pt x="2374358" y="1424813"/>
                  </a:lnTo>
                  <a:lnTo>
                    <a:pt x="0" y="45002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56" name="Rechte verbindingslijn met pijl 55"/>
            <p:cNvCxnSpPr/>
            <p:nvPr/>
          </p:nvCxnSpPr>
          <p:spPr>
            <a:xfrm flipV="1">
              <a:off x="7497253" y="1430055"/>
              <a:ext cx="845774" cy="1033513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al 57"/>
            <p:cNvSpPr/>
            <p:nvPr/>
          </p:nvSpPr>
          <p:spPr>
            <a:xfrm>
              <a:off x="8187519" y="1203031"/>
              <a:ext cx="491913" cy="23496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Ovaal 58"/>
            <p:cNvSpPr/>
            <p:nvPr/>
          </p:nvSpPr>
          <p:spPr>
            <a:xfrm>
              <a:off x="8290661" y="1214144"/>
              <a:ext cx="204700" cy="1873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Ovaal 59"/>
            <p:cNvSpPr/>
            <p:nvPr/>
          </p:nvSpPr>
          <p:spPr>
            <a:xfrm>
              <a:off x="8350960" y="1260183"/>
              <a:ext cx="103144" cy="9525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" name="Ovaal 60"/>
            <p:cNvSpPr/>
            <p:nvPr/>
          </p:nvSpPr>
          <p:spPr>
            <a:xfrm>
              <a:off x="8350960" y="1260183"/>
              <a:ext cx="41257" cy="476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2" name="Ovaal 61"/>
            <p:cNvSpPr/>
            <p:nvPr/>
          </p:nvSpPr>
          <p:spPr>
            <a:xfrm>
              <a:off x="7409978" y="2427054"/>
              <a:ext cx="114251" cy="460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738" name="Tekstvak 62"/>
            <p:cNvSpPr txBox="1">
              <a:spLocks noChangeArrowheads="1"/>
            </p:cNvSpPr>
            <p:nvPr/>
          </p:nvSpPr>
          <p:spPr bwMode="auto">
            <a:xfrm>
              <a:off x="7955843" y="1131590"/>
              <a:ext cx="623620" cy="36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E</a:t>
              </a:r>
              <a:endParaRPr lang="en-US">
                <a:latin typeface="Calibri" pitchFamily="84" charset="0"/>
              </a:endParaRPr>
            </a:p>
          </p:txBody>
        </p:sp>
        <p:sp>
          <p:nvSpPr>
            <p:cNvPr id="30739" name="Tekstvak 64"/>
            <p:cNvSpPr txBox="1">
              <a:spLocks noChangeArrowheads="1"/>
            </p:cNvSpPr>
            <p:nvPr/>
          </p:nvSpPr>
          <p:spPr bwMode="auto">
            <a:xfrm>
              <a:off x="7476625" y="2355613"/>
              <a:ext cx="623619" cy="366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r</a:t>
              </a:r>
              <a:endParaRPr lang="en-US">
                <a:latin typeface="Calibri" pitchFamily="8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194400" y="194400"/>
            <a:ext cx="6554788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How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deal with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maxInt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minInt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207372" y="2708498"/>
            <a:ext cx="4434477" cy="2308324"/>
          </a:xfrm>
          <a:prstGeom prst="rect">
            <a:avLst/>
          </a:prstGeom>
          <a:blipFill dpi="0" rotWithShape="1">
            <a:blip r:embed="rId5">
              <a:alphaModFix amt="59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the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intensity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 lamp?</a:t>
            </a:r>
          </a:p>
          <a:p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</a:t>
            </a:r>
            <a:r>
              <a:rPr lang="nl-NL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L,r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)?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1548083" y="2499742"/>
            <a:ext cx="1367733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34529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9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0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23" name="Picture 6" descr="Way to Heaven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028950"/>
            <a:ext cx="31718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hthoek 33"/>
          <p:cNvSpPr>
            <a:spLocks noChangeArrowheads="1"/>
          </p:cNvSpPr>
          <p:nvPr/>
        </p:nvSpPr>
        <p:spPr bwMode="auto">
          <a:xfrm rot="5400000">
            <a:off x="3735387" y="4022726"/>
            <a:ext cx="15986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Calibri" pitchFamily="84" charset="0"/>
              </a:rPr>
              <a:t>http://www.sxc.hu/photo/933048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194400" y="1258888"/>
            <a:ext cx="3873544" cy="132343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relation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road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-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eye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intensity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r,E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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c*B(r)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(does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hardly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depend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on E)</a:t>
            </a:r>
            <a:endParaRPr lang="en-US" sz="24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194400" y="3201988"/>
            <a:ext cx="6554788" cy="946150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relation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lamp –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road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B(r) =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L,r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 = p/|L-r|</a:t>
            </a:r>
            <a:r>
              <a:rPr lang="nl-NL" sz="2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endParaRPr lang="en-US" sz="28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5" name="Tekstvak 44"/>
          <p:cNvSpPr txBox="1"/>
          <p:nvPr/>
        </p:nvSpPr>
        <p:spPr>
          <a:xfrm>
            <a:off x="4578350" y="4752975"/>
            <a:ext cx="3209925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perceived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intensity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 f</a:t>
            </a:r>
            <a:r>
              <a:rPr lang="nl-NL" sz="16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L,r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)*f</a:t>
            </a:r>
            <a:r>
              <a:rPr lang="nl-NL" sz="16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r,E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</a:t>
            </a: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pSp>
        <p:nvGrpSpPr>
          <p:cNvPr id="30728" name="Groep 45"/>
          <p:cNvGrpSpPr>
            <a:grpSpLocks/>
          </p:cNvGrpSpPr>
          <p:nvPr/>
        </p:nvGrpSpPr>
        <p:grpSpPr bwMode="auto">
          <a:xfrm>
            <a:off x="3833813" y="1131888"/>
            <a:ext cx="2251075" cy="2016125"/>
            <a:chOff x="3707904" y="1131590"/>
            <a:chExt cx="2250372" cy="2016224"/>
          </a:xfrm>
        </p:grpSpPr>
        <p:sp>
          <p:nvSpPr>
            <p:cNvPr id="47" name="Zon 46"/>
            <p:cNvSpPr/>
            <p:nvPr/>
          </p:nvSpPr>
          <p:spPr>
            <a:xfrm rot="20131415">
              <a:off x="4112590" y="1301460"/>
              <a:ext cx="287248" cy="330216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" name="Parallellogram 1"/>
            <p:cNvSpPr/>
            <p:nvPr/>
          </p:nvSpPr>
          <p:spPr>
            <a:xfrm>
              <a:off x="3707904" y="2217493"/>
              <a:ext cx="2250372" cy="930321"/>
            </a:xfrm>
            <a:custGeom>
              <a:avLst/>
              <a:gdLst>
                <a:gd name="connsiteX0" fmla="*/ 0 w 3168352"/>
                <a:gd name="connsiteY0" fmla="*/ 864096 h 864096"/>
                <a:gd name="connsiteX1" fmla="*/ 216024 w 3168352"/>
                <a:gd name="connsiteY1" fmla="*/ 0 h 864096"/>
                <a:gd name="connsiteX2" fmla="*/ 3168352 w 3168352"/>
                <a:gd name="connsiteY2" fmla="*/ 0 h 864096"/>
                <a:gd name="connsiteX3" fmla="*/ 2952328 w 3168352"/>
                <a:gd name="connsiteY3" fmla="*/ 864096 h 864096"/>
                <a:gd name="connsiteX4" fmla="*/ 0 w 3168352"/>
                <a:gd name="connsiteY4" fmla="*/ 864096 h 864096"/>
                <a:gd name="connsiteX0" fmla="*/ 0 w 3168352"/>
                <a:gd name="connsiteY0" fmla="*/ 864096 h 1838881"/>
                <a:gd name="connsiteX1" fmla="*/ 216024 w 3168352"/>
                <a:gd name="connsiteY1" fmla="*/ 0 h 1838881"/>
                <a:gd name="connsiteX2" fmla="*/ 3168352 w 3168352"/>
                <a:gd name="connsiteY2" fmla="*/ 0 h 1838881"/>
                <a:gd name="connsiteX3" fmla="*/ 2374358 w 3168352"/>
                <a:gd name="connsiteY3" fmla="*/ 1838881 h 1838881"/>
                <a:gd name="connsiteX4" fmla="*/ 0 w 3168352"/>
                <a:gd name="connsiteY4" fmla="*/ 864096 h 1838881"/>
                <a:gd name="connsiteX0" fmla="*/ 0 w 3953356"/>
                <a:gd name="connsiteY0" fmla="*/ 864096 h 1838881"/>
                <a:gd name="connsiteX1" fmla="*/ 216024 w 3953356"/>
                <a:gd name="connsiteY1" fmla="*/ 0 h 1838881"/>
                <a:gd name="connsiteX2" fmla="*/ 3953356 w 3953356"/>
                <a:gd name="connsiteY2" fmla="*/ 724619 h 1838881"/>
                <a:gd name="connsiteX3" fmla="*/ 2374358 w 3953356"/>
                <a:gd name="connsiteY3" fmla="*/ 1838881 h 1838881"/>
                <a:gd name="connsiteX4" fmla="*/ 0 w 3953356"/>
                <a:gd name="connsiteY4" fmla="*/ 864096 h 1838881"/>
                <a:gd name="connsiteX0" fmla="*/ 0 w 3953356"/>
                <a:gd name="connsiteY0" fmla="*/ 450028 h 1424813"/>
                <a:gd name="connsiteX1" fmla="*/ 1734273 w 3953356"/>
                <a:gd name="connsiteY1" fmla="*/ 0 h 1424813"/>
                <a:gd name="connsiteX2" fmla="*/ 3953356 w 3953356"/>
                <a:gd name="connsiteY2" fmla="*/ 310551 h 1424813"/>
                <a:gd name="connsiteX3" fmla="*/ 2374358 w 3953356"/>
                <a:gd name="connsiteY3" fmla="*/ 1424813 h 1424813"/>
                <a:gd name="connsiteX4" fmla="*/ 0 w 3953356"/>
                <a:gd name="connsiteY4" fmla="*/ 450028 h 142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3356" h="1424813">
                  <a:moveTo>
                    <a:pt x="0" y="450028"/>
                  </a:moveTo>
                  <a:lnTo>
                    <a:pt x="1734273" y="0"/>
                  </a:lnTo>
                  <a:lnTo>
                    <a:pt x="3953356" y="310551"/>
                  </a:lnTo>
                  <a:lnTo>
                    <a:pt x="2374358" y="1424813"/>
                  </a:lnTo>
                  <a:lnTo>
                    <a:pt x="0" y="45002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9" name="Rechte verbindingslijn met pijl 48"/>
            <p:cNvCxnSpPr>
              <a:stCxn id="47" idx="2"/>
            </p:cNvCxnSpPr>
            <p:nvPr/>
          </p:nvCxnSpPr>
          <p:spPr>
            <a:xfrm>
              <a:off x="4325248" y="1615801"/>
              <a:ext cx="507841" cy="847767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al 49"/>
            <p:cNvSpPr/>
            <p:nvPr/>
          </p:nvSpPr>
          <p:spPr>
            <a:xfrm>
              <a:off x="4817219" y="2454042"/>
              <a:ext cx="114264" cy="46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744" name="Tekstvak 50"/>
            <p:cNvSpPr txBox="1">
              <a:spLocks noChangeArrowheads="1"/>
            </p:cNvSpPr>
            <p:nvPr/>
          </p:nvSpPr>
          <p:spPr bwMode="auto">
            <a:xfrm>
              <a:off x="4380794" y="1131590"/>
              <a:ext cx="623692" cy="36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L</a:t>
              </a:r>
              <a:endParaRPr lang="en-US">
                <a:latin typeface="Calibri" pitchFamily="84" charset="0"/>
              </a:endParaRPr>
            </a:p>
          </p:txBody>
        </p:sp>
        <p:sp>
          <p:nvSpPr>
            <p:cNvPr id="30745" name="Tekstvak 51"/>
            <p:cNvSpPr txBox="1">
              <a:spLocks noChangeArrowheads="1"/>
            </p:cNvSpPr>
            <p:nvPr/>
          </p:nvSpPr>
          <p:spPr bwMode="auto">
            <a:xfrm>
              <a:off x="4883874" y="2355613"/>
              <a:ext cx="623693" cy="366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r</a:t>
              </a:r>
              <a:endParaRPr lang="en-US">
                <a:latin typeface="Calibri" pitchFamily="84" charset="0"/>
              </a:endParaRPr>
            </a:p>
          </p:txBody>
        </p:sp>
      </p:grpSp>
      <p:grpSp>
        <p:nvGrpSpPr>
          <p:cNvPr id="30729" name="Groep 52"/>
          <p:cNvGrpSpPr>
            <a:grpSpLocks/>
          </p:cNvGrpSpPr>
          <p:nvPr/>
        </p:nvGrpSpPr>
        <p:grpSpPr bwMode="auto">
          <a:xfrm>
            <a:off x="6227763" y="1131888"/>
            <a:ext cx="2308225" cy="2016125"/>
            <a:chOff x="6372200" y="1131590"/>
            <a:chExt cx="2307232" cy="2016224"/>
          </a:xfrm>
        </p:grpSpPr>
        <p:sp>
          <p:nvSpPr>
            <p:cNvPr id="54" name="Parallellogram 1"/>
            <p:cNvSpPr/>
            <p:nvPr/>
          </p:nvSpPr>
          <p:spPr>
            <a:xfrm>
              <a:off x="6372200" y="2217493"/>
              <a:ext cx="2250107" cy="930321"/>
            </a:xfrm>
            <a:custGeom>
              <a:avLst/>
              <a:gdLst>
                <a:gd name="connsiteX0" fmla="*/ 0 w 3168352"/>
                <a:gd name="connsiteY0" fmla="*/ 864096 h 864096"/>
                <a:gd name="connsiteX1" fmla="*/ 216024 w 3168352"/>
                <a:gd name="connsiteY1" fmla="*/ 0 h 864096"/>
                <a:gd name="connsiteX2" fmla="*/ 3168352 w 3168352"/>
                <a:gd name="connsiteY2" fmla="*/ 0 h 864096"/>
                <a:gd name="connsiteX3" fmla="*/ 2952328 w 3168352"/>
                <a:gd name="connsiteY3" fmla="*/ 864096 h 864096"/>
                <a:gd name="connsiteX4" fmla="*/ 0 w 3168352"/>
                <a:gd name="connsiteY4" fmla="*/ 864096 h 864096"/>
                <a:gd name="connsiteX0" fmla="*/ 0 w 3168352"/>
                <a:gd name="connsiteY0" fmla="*/ 864096 h 1838881"/>
                <a:gd name="connsiteX1" fmla="*/ 216024 w 3168352"/>
                <a:gd name="connsiteY1" fmla="*/ 0 h 1838881"/>
                <a:gd name="connsiteX2" fmla="*/ 3168352 w 3168352"/>
                <a:gd name="connsiteY2" fmla="*/ 0 h 1838881"/>
                <a:gd name="connsiteX3" fmla="*/ 2374358 w 3168352"/>
                <a:gd name="connsiteY3" fmla="*/ 1838881 h 1838881"/>
                <a:gd name="connsiteX4" fmla="*/ 0 w 3168352"/>
                <a:gd name="connsiteY4" fmla="*/ 864096 h 1838881"/>
                <a:gd name="connsiteX0" fmla="*/ 0 w 3953356"/>
                <a:gd name="connsiteY0" fmla="*/ 864096 h 1838881"/>
                <a:gd name="connsiteX1" fmla="*/ 216024 w 3953356"/>
                <a:gd name="connsiteY1" fmla="*/ 0 h 1838881"/>
                <a:gd name="connsiteX2" fmla="*/ 3953356 w 3953356"/>
                <a:gd name="connsiteY2" fmla="*/ 724619 h 1838881"/>
                <a:gd name="connsiteX3" fmla="*/ 2374358 w 3953356"/>
                <a:gd name="connsiteY3" fmla="*/ 1838881 h 1838881"/>
                <a:gd name="connsiteX4" fmla="*/ 0 w 3953356"/>
                <a:gd name="connsiteY4" fmla="*/ 864096 h 1838881"/>
                <a:gd name="connsiteX0" fmla="*/ 0 w 3953356"/>
                <a:gd name="connsiteY0" fmla="*/ 450028 h 1424813"/>
                <a:gd name="connsiteX1" fmla="*/ 1734273 w 3953356"/>
                <a:gd name="connsiteY1" fmla="*/ 0 h 1424813"/>
                <a:gd name="connsiteX2" fmla="*/ 3953356 w 3953356"/>
                <a:gd name="connsiteY2" fmla="*/ 310551 h 1424813"/>
                <a:gd name="connsiteX3" fmla="*/ 2374358 w 3953356"/>
                <a:gd name="connsiteY3" fmla="*/ 1424813 h 1424813"/>
                <a:gd name="connsiteX4" fmla="*/ 0 w 3953356"/>
                <a:gd name="connsiteY4" fmla="*/ 450028 h 142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3356" h="1424813">
                  <a:moveTo>
                    <a:pt x="0" y="450028"/>
                  </a:moveTo>
                  <a:lnTo>
                    <a:pt x="1734273" y="0"/>
                  </a:lnTo>
                  <a:lnTo>
                    <a:pt x="3953356" y="310551"/>
                  </a:lnTo>
                  <a:lnTo>
                    <a:pt x="2374358" y="1424813"/>
                  </a:lnTo>
                  <a:lnTo>
                    <a:pt x="0" y="45002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56" name="Rechte verbindingslijn met pijl 55"/>
            <p:cNvCxnSpPr/>
            <p:nvPr/>
          </p:nvCxnSpPr>
          <p:spPr>
            <a:xfrm flipV="1">
              <a:off x="7497253" y="1430055"/>
              <a:ext cx="845774" cy="1033513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al 57"/>
            <p:cNvSpPr/>
            <p:nvPr/>
          </p:nvSpPr>
          <p:spPr>
            <a:xfrm>
              <a:off x="8187519" y="1203031"/>
              <a:ext cx="491913" cy="23496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Ovaal 58"/>
            <p:cNvSpPr/>
            <p:nvPr/>
          </p:nvSpPr>
          <p:spPr>
            <a:xfrm>
              <a:off x="8290661" y="1214144"/>
              <a:ext cx="204700" cy="1873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Ovaal 59"/>
            <p:cNvSpPr/>
            <p:nvPr/>
          </p:nvSpPr>
          <p:spPr>
            <a:xfrm>
              <a:off x="8350960" y="1260183"/>
              <a:ext cx="103144" cy="9525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" name="Ovaal 60"/>
            <p:cNvSpPr/>
            <p:nvPr/>
          </p:nvSpPr>
          <p:spPr>
            <a:xfrm>
              <a:off x="8350960" y="1260183"/>
              <a:ext cx="41257" cy="476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2" name="Ovaal 61"/>
            <p:cNvSpPr/>
            <p:nvPr/>
          </p:nvSpPr>
          <p:spPr>
            <a:xfrm>
              <a:off x="7409978" y="2427054"/>
              <a:ext cx="114251" cy="460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738" name="Tekstvak 62"/>
            <p:cNvSpPr txBox="1">
              <a:spLocks noChangeArrowheads="1"/>
            </p:cNvSpPr>
            <p:nvPr/>
          </p:nvSpPr>
          <p:spPr bwMode="auto">
            <a:xfrm>
              <a:off x="7955843" y="1131590"/>
              <a:ext cx="623620" cy="36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E</a:t>
              </a:r>
              <a:endParaRPr lang="en-US">
                <a:latin typeface="Calibri" pitchFamily="84" charset="0"/>
              </a:endParaRPr>
            </a:p>
          </p:txBody>
        </p:sp>
        <p:sp>
          <p:nvSpPr>
            <p:cNvPr id="30739" name="Tekstvak 64"/>
            <p:cNvSpPr txBox="1">
              <a:spLocks noChangeArrowheads="1"/>
            </p:cNvSpPr>
            <p:nvPr/>
          </p:nvSpPr>
          <p:spPr bwMode="auto">
            <a:xfrm>
              <a:off x="7476625" y="2355613"/>
              <a:ext cx="623619" cy="366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r</a:t>
              </a:r>
              <a:endParaRPr lang="en-US">
                <a:latin typeface="Calibri" pitchFamily="84" charset="0"/>
              </a:endParaRPr>
            </a:p>
          </p:txBody>
        </p:sp>
      </p:grpSp>
      <p:sp>
        <p:nvSpPr>
          <p:cNvPr id="66" name="Tekstvak 65"/>
          <p:cNvSpPr txBox="1"/>
          <p:nvPr/>
        </p:nvSpPr>
        <p:spPr>
          <a:xfrm>
            <a:off x="194400" y="4156075"/>
            <a:ext cx="6554787" cy="946150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multiple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lamps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 = B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+ B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+ B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3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+ ... =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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n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B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n</a:t>
            </a:r>
            <a:endParaRPr lang="en-US" sz="28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194400" y="194400"/>
            <a:ext cx="6554788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How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deal with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maxInt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minInt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" name="Ovale toelichting 1"/>
          <p:cNvSpPr/>
          <p:nvPr/>
        </p:nvSpPr>
        <p:spPr>
          <a:xfrm>
            <a:off x="2771800" y="453956"/>
            <a:ext cx="4927575" cy="2477834"/>
          </a:xfrm>
          <a:prstGeom prst="wedgeEllipseCallout">
            <a:avLst>
              <a:gd name="adj1" fmla="val -57173"/>
              <a:gd name="adj2" fmla="val 84027"/>
            </a:avLst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slightly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more accurate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takes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account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brightness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reduced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light strikes the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road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skew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angle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B(r)=p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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/|L-r|</a:t>
            </a:r>
            <a:r>
              <a:rPr lang="nl-NL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 = h/|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L-r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|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99708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66" grpId="0"/>
      <p:bldP spid="2" grpId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9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0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kstvak 31"/>
          <p:cNvSpPr txBox="1"/>
          <p:nvPr/>
        </p:nvSpPr>
        <p:spPr>
          <a:xfrm>
            <a:off x="194400" y="1258888"/>
            <a:ext cx="3867150" cy="1311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relation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road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-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eye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intensity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r,E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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c*B(r)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(does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hardly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depend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on E)</a:t>
            </a:r>
          </a:p>
        </p:txBody>
      </p:sp>
      <p:sp>
        <p:nvSpPr>
          <p:cNvPr id="44" name="Tekstvak 43"/>
          <p:cNvSpPr txBox="1"/>
          <p:nvPr/>
        </p:nvSpPr>
        <p:spPr>
          <a:xfrm>
            <a:off x="194400" y="3201988"/>
            <a:ext cx="6554788" cy="94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relation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lamp –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road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B(r) =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L,r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 = p/|L-r|</a:t>
            </a:r>
            <a:r>
              <a:rPr lang="nl-NL" sz="2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endParaRPr lang="en-US" sz="28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194400" y="4156075"/>
            <a:ext cx="6554787" cy="94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multiple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lamps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 = B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+ B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+ B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3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+ ... =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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n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B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n</a:t>
            </a:r>
            <a:endParaRPr lang="en-US" sz="28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4672013" y="1008063"/>
            <a:ext cx="5545137" cy="4383087"/>
          </a:xfrm>
          <a:prstGeom prst="rect">
            <a:avLst/>
          </a:prstGeom>
          <a:solidFill>
            <a:schemeClr val="bg1">
              <a:lumMod val="50000"/>
              <a:alpha val="21000"/>
            </a:schemeClr>
          </a:solidFill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Therefore</a:t>
            </a:r>
          </a:p>
          <a:p>
            <a:endParaRPr lang="nl-NL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84" charset="0"/>
            </a:endParaRPr>
          </a:p>
          <a:p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maxInt = max </a:t>
            </a:r>
            <a:r>
              <a:rPr lang="nl-NL" sz="2400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r </a:t>
            </a:r>
            <a:r>
              <a:rPr lang="nl-NL" sz="2400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 road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c*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B(r)</a:t>
            </a:r>
            <a:endParaRPr lang="nl-NL" sz="2400" baseline="30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84" charset="0"/>
            </a:endParaRPr>
          </a:p>
          <a:p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             = max </a:t>
            </a:r>
            <a:r>
              <a:rPr lang="nl-NL" sz="2400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r </a:t>
            </a:r>
            <a:r>
              <a:rPr lang="nl-NL" sz="2400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 road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c*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(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</a:t>
            </a:r>
            <a:r>
              <a:rPr lang="nl-NL" sz="2400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n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 p/|L</a:t>
            </a:r>
            <a:r>
              <a:rPr lang="nl-NL" sz="2400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n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-r|</a:t>
            </a:r>
            <a:r>
              <a:rPr lang="nl-NL" sz="2400" baseline="30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2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)</a:t>
            </a:r>
          </a:p>
          <a:p>
            <a:endParaRPr lang="nl-NL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84" charset="0"/>
              <a:sym typeface="Symbol" pitchFamily="84" charset="2"/>
            </a:endParaRPr>
          </a:p>
          <a:p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minInt = min </a:t>
            </a:r>
            <a:r>
              <a:rPr lang="nl-NL" sz="2400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r </a:t>
            </a:r>
            <a:r>
              <a:rPr lang="nl-NL" sz="2400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 road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c*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B(r)</a:t>
            </a:r>
            <a:endParaRPr lang="nl-NL" sz="2400" baseline="30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84" charset="0"/>
            </a:endParaRPr>
          </a:p>
          <a:p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             = min </a:t>
            </a:r>
            <a:r>
              <a:rPr lang="nl-NL" sz="2400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r </a:t>
            </a:r>
            <a:r>
              <a:rPr lang="nl-NL" sz="2400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 road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c*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(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</a:t>
            </a:r>
            <a:r>
              <a:rPr lang="nl-NL" sz="2400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n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 p/|L</a:t>
            </a:r>
            <a:r>
              <a:rPr lang="nl-NL" sz="2400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n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-r|</a:t>
            </a:r>
            <a:r>
              <a:rPr lang="nl-NL" sz="2400" baseline="30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2</a:t>
            </a:r>
            <a:r>
              <a:rPr lang="nl-NL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  <a:sym typeface="Symbol" pitchFamily="84" charset="2"/>
              </a:rPr>
              <a:t>)</a:t>
            </a:r>
          </a:p>
          <a:p>
            <a:endParaRPr lang="nl-NL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84" charset="0"/>
              <a:sym typeface="Symbol" pitchFamily="84" charset="2"/>
            </a:endParaRPr>
          </a:p>
          <a:p>
            <a:endParaRPr lang="nl-NL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84" charset="0"/>
              <a:sym typeface="Symbol" pitchFamily="84" charset="2"/>
            </a:endParaRPr>
          </a:p>
          <a:p>
            <a:endParaRPr lang="nl-NL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84" charset="0"/>
              <a:sym typeface="Symbol" pitchFamily="84" charset="2"/>
            </a:endParaRPr>
          </a:p>
          <a:p>
            <a:endParaRPr 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84" charset="0"/>
            </a:endParaRPr>
          </a:p>
          <a:p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Calibri" pitchFamily="84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94400" y="194400"/>
            <a:ext cx="6554788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How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deal with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maxInt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minInt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7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9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0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kstvak 31"/>
          <p:cNvSpPr txBox="1"/>
          <p:nvPr/>
        </p:nvSpPr>
        <p:spPr>
          <a:xfrm>
            <a:off x="194400" y="1258888"/>
            <a:ext cx="3867150" cy="1311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relation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road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-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eye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intensity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r,E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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c*B(r)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(does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hardly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depend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on E)</a:t>
            </a:r>
          </a:p>
        </p:txBody>
      </p:sp>
      <p:sp>
        <p:nvSpPr>
          <p:cNvPr id="44" name="Tekstvak 43"/>
          <p:cNvSpPr txBox="1"/>
          <p:nvPr/>
        </p:nvSpPr>
        <p:spPr>
          <a:xfrm>
            <a:off x="194400" y="3201988"/>
            <a:ext cx="6554788" cy="94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relation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lamp –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road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B(r) =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L,r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 = p/|L-r|</a:t>
            </a:r>
            <a:r>
              <a:rPr lang="nl-NL" sz="2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endParaRPr lang="en-US" sz="28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194400" y="4156075"/>
            <a:ext cx="6554787" cy="94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multiple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lamps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 = B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+ B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+ B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3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+ ... =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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n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B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  <a:sym typeface="Symbol"/>
              </a:rPr>
              <a:t>n</a:t>
            </a:r>
            <a:endParaRPr lang="en-US" sz="28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477000" y="2133600"/>
            <a:ext cx="114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1600"/>
              <a:t>l - n dL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5724525" y="1695450"/>
            <a:ext cx="114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1600"/>
              <a:t>w - Wh</a:t>
            </a:r>
          </a:p>
        </p:txBody>
      </p:sp>
      <p:grpSp>
        <p:nvGrpSpPr>
          <p:cNvPr id="4" name="Groep 3"/>
          <p:cNvGrpSpPr>
            <a:grpSpLocks/>
          </p:cNvGrpSpPr>
          <p:nvPr/>
        </p:nvGrpSpPr>
        <p:grpSpPr bwMode="auto">
          <a:xfrm>
            <a:off x="5181600" y="1492250"/>
            <a:ext cx="3224213" cy="2393950"/>
            <a:chOff x="5181600" y="1491630"/>
            <a:chExt cx="3224948" cy="2394942"/>
          </a:xfrm>
        </p:grpSpPr>
        <p:sp>
          <p:nvSpPr>
            <p:cNvPr id="28" name="Parallellogram 1"/>
            <p:cNvSpPr/>
            <p:nvPr/>
          </p:nvSpPr>
          <p:spPr>
            <a:xfrm>
              <a:off x="6156547" y="2955912"/>
              <a:ext cx="2250001" cy="930660"/>
            </a:xfrm>
            <a:custGeom>
              <a:avLst/>
              <a:gdLst>
                <a:gd name="connsiteX0" fmla="*/ 0 w 3168352"/>
                <a:gd name="connsiteY0" fmla="*/ 864096 h 864096"/>
                <a:gd name="connsiteX1" fmla="*/ 216024 w 3168352"/>
                <a:gd name="connsiteY1" fmla="*/ 0 h 864096"/>
                <a:gd name="connsiteX2" fmla="*/ 3168352 w 3168352"/>
                <a:gd name="connsiteY2" fmla="*/ 0 h 864096"/>
                <a:gd name="connsiteX3" fmla="*/ 2952328 w 3168352"/>
                <a:gd name="connsiteY3" fmla="*/ 864096 h 864096"/>
                <a:gd name="connsiteX4" fmla="*/ 0 w 3168352"/>
                <a:gd name="connsiteY4" fmla="*/ 864096 h 864096"/>
                <a:gd name="connsiteX0" fmla="*/ 0 w 3168352"/>
                <a:gd name="connsiteY0" fmla="*/ 864096 h 1838881"/>
                <a:gd name="connsiteX1" fmla="*/ 216024 w 3168352"/>
                <a:gd name="connsiteY1" fmla="*/ 0 h 1838881"/>
                <a:gd name="connsiteX2" fmla="*/ 3168352 w 3168352"/>
                <a:gd name="connsiteY2" fmla="*/ 0 h 1838881"/>
                <a:gd name="connsiteX3" fmla="*/ 2374358 w 3168352"/>
                <a:gd name="connsiteY3" fmla="*/ 1838881 h 1838881"/>
                <a:gd name="connsiteX4" fmla="*/ 0 w 3168352"/>
                <a:gd name="connsiteY4" fmla="*/ 864096 h 1838881"/>
                <a:gd name="connsiteX0" fmla="*/ 0 w 3953356"/>
                <a:gd name="connsiteY0" fmla="*/ 864096 h 1838881"/>
                <a:gd name="connsiteX1" fmla="*/ 216024 w 3953356"/>
                <a:gd name="connsiteY1" fmla="*/ 0 h 1838881"/>
                <a:gd name="connsiteX2" fmla="*/ 3953356 w 3953356"/>
                <a:gd name="connsiteY2" fmla="*/ 724619 h 1838881"/>
                <a:gd name="connsiteX3" fmla="*/ 2374358 w 3953356"/>
                <a:gd name="connsiteY3" fmla="*/ 1838881 h 1838881"/>
                <a:gd name="connsiteX4" fmla="*/ 0 w 3953356"/>
                <a:gd name="connsiteY4" fmla="*/ 864096 h 1838881"/>
                <a:gd name="connsiteX0" fmla="*/ 0 w 3953356"/>
                <a:gd name="connsiteY0" fmla="*/ 450028 h 1424813"/>
                <a:gd name="connsiteX1" fmla="*/ 1734273 w 3953356"/>
                <a:gd name="connsiteY1" fmla="*/ 0 h 1424813"/>
                <a:gd name="connsiteX2" fmla="*/ 3953356 w 3953356"/>
                <a:gd name="connsiteY2" fmla="*/ 310551 h 1424813"/>
                <a:gd name="connsiteX3" fmla="*/ 2374358 w 3953356"/>
                <a:gd name="connsiteY3" fmla="*/ 1424813 h 1424813"/>
                <a:gd name="connsiteX4" fmla="*/ 0 w 3953356"/>
                <a:gd name="connsiteY4" fmla="*/ 450028 h 1424813"/>
                <a:gd name="connsiteX0" fmla="*/ 0 w 3953356"/>
                <a:gd name="connsiteY0" fmla="*/ 450028 h 1424813"/>
                <a:gd name="connsiteX1" fmla="*/ 1734273 w 3953356"/>
                <a:gd name="connsiteY1" fmla="*/ 0 h 1424813"/>
                <a:gd name="connsiteX2" fmla="*/ 3953356 w 3953356"/>
                <a:gd name="connsiteY2" fmla="*/ 660636 h 1424813"/>
                <a:gd name="connsiteX3" fmla="*/ 2374358 w 3953356"/>
                <a:gd name="connsiteY3" fmla="*/ 1424813 h 1424813"/>
                <a:gd name="connsiteX4" fmla="*/ 0 w 3953356"/>
                <a:gd name="connsiteY4" fmla="*/ 450028 h 142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3356" h="1424813">
                  <a:moveTo>
                    <a:pt x="0" y="450028"/>
                  </a:moveTo>
                  <a:lnTo>
                    <a:pt x="1734273" y="0"/>
                  </a:lnTo>
                  <a:lnTo>
                    <a:pt x="3953356" y="660636"/>
                  </a:lnTo>
                  <a:lnTo>
                    <a:pt x="2374358" y="1424813"/>
                  </a:lnTo>
                  <a:lnTo>
                    <a:pt x="0" y="45002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4836" name="AutoShape 9"/>
            <p:cNvSpPr>
              <a:spLocks noChangeArrowheads="1"/>
            </p:cNvSpPr>
            <p:nvPr/>
          </p:nvSpPr>
          <p:spPr bwMode="auto">
            <a:xfrm>
              <a:off x="5181600" y="1491630"/>
              <a:ext cx="533400" cy="533400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254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en-GB">
                <a:latin typeface="Calibri" pitchFamily="84" charset="0"/>
              </a:endParaRPr>
            </a:p>
          </p:txBody>
        </p:sp>
        <p:sp>
          <p:nvSpPr>
            <p:cNvPr id="34837" name="Line 10"/>
            <p:cNvSpPr>
              <a:spLocks noChangeShapeType="1"/>
            </p:cNvSpPr>
            <p:nvPr/>
          </p:nvSpPr>
          <p:spPr bwMode="auto">
            <a:xfrm>
              <a:off x="5534025" y="1834530"/>
              <a:ext cx="1619250" cy="148590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stealth" w="lg" len="lg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838" name="Text Box 18"/>
            <p:cNvSpPr txBox="1">
              <a:spLocks noChangeArrowheads="1"/>
            </p:cNvSpPr>
            <p:nvPr/>
          </p:nvSpPr>
          <p:spPr bwMode="auto">
            <a:xfrm>
              <a:off x="7279166" y="3186194"/>
              <a:ext cx="533522" cy="244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r>
                <a:rPr lang="nl-NL" sz="1600"/>
                <a:t>r</a:t>
              </a:r>
            </a:p>
          </p:txBody>
        </p:sp>
        <p:sp>
          <p:nvSpPr>
            <p:cNvPr id="26" name="Ovaal 25"/>
            <p:cNvSpPr/>
            <p:nvPr/>
          </p:nvSpPr>
          <p:spPr>
            <a:xfrm>
              <a:off x="7091798" y="3310071"/>
              <a:ext cx="115913" cy="460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4724400" y="1009650"/>
            <a:ext cx="4473575" cy="4216539"/>
          </a:xfrm>
          <a:prstGeom prst="rect">
            <a:avLst/>
          </a:prstGeom>
          <a:solidFill>
            <a:schemeClr val="bg1">
              <a:lumMod val="50000"/>
              <a:alpha val="21000"/>
            </a:schemeClr>
          </a:solidFill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Compute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 |L</a:t>
            </a:r>
            <a:r>
              <a:rPr lang="nl-NL" sz="24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n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-r|</a:t>
            </a:r>
            <a:r>
              <a:rPr lang="nl-NL" sz="24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2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 </a:t>
            </a:r>
            <a:r>
              <a:rPr lang="nl-NL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using</a:t>
            </a:r>
            <a:r>
              <a:rPr 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 Pythagoras:</a:t>
            </a:r>
          </a:p>
          <a:p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84" charset="0"/>
            </a:endParaRPr>
          </a:p>
          <a:p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84" charset="0"/>
            </a:endParaRPr>
          </a:p>
          <a:p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84" charset="0"/>
            </a:endParaRPr>
          </a:p>
          <a:p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84" charset="0"/>
            </a:endParaRPr>
          </a:p>
          <a:p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84" charset="0"/>
            </a:endParaRPr>
          </a:p>
          <a:p>
            <a:endParaRPr lang="nl-NL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84" charset="0"/>
            </a:endParaRPr>
          </a:p>
          <a:p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84" charset="0"/>
            </a:endParaRPr>
          </a:p>
          <a:p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|L</a:t>
            </a:r>
            <a:r>
              <a:rPr lang="nl-NL" sz="20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-r|</a:t>
            </a:r>
            <a:r>
              <a:rPr lang="nl-NL" sz="2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2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 = h</a:t>
            </a:r>
            <a:r>
              <a:rPr lang="nl-NL" sz="2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2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 +(w-W</a:t>
            </a:r>
            <a:r>
              <a:rPr lang="nl-NL" sz="20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h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)</a:t>
            </a:r>
            <a:r>
              <a:rPr lang="nl-NL" sz="2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2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+(l-n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dL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)</a:t>
            </a:r>
            <a:r>
              <a:rPr lang="nl-NL" sz="2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2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,</a:t>
            </a:r>
          </a:p>
          <a:p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where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 r = (l,w,0);</a:t>
            </a:r>
          </a:p>
          <a:p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W</a:t>
            </a:r>
            <a:r>
              <a:rPr lang="nl-NL" sz="20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h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 = ½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width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 of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road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;</a:t>
            </a:r>
          </a:p>
          <a:p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h =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lantern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height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84" charset="0"/>
              </a:rPr>
              <a:t>.</a:t>
            </a:r>
          </a:p>
        </p:txBody>
      </p:sp>
      <p:grpSp>
        <p:nvGrpSpPr>
          <p:cNvPr id="5" name="Groep 4"/>
          <p:cNvGrpSpPr>
            <a:grpSpLocks/>
          </p:cNvGrpSpPr>
          <p:nvPr/>
        </p:nvGrpSpPr>
        <p:grpSpPr bwMode="auto">
          <a:xfrm>
            <a:off x="5400675" y="1692275"/>
            <a:ext cx="1781175" cy="2286000"/>
            <a:chOff x="5400675" y="1691655"/>
            <a:chExt cx="1781175" cy="2286000"/>
          </a:xfrm>
        </p:grpSpPr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6238875" y="2167905"/>
              <a:ext cx="19050" cy="144780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prstDash val="sysDash"/>
              <a:round/>
              <a:headEnd type="stealth" w="lg" len="lg"/>
              <a:tailEnd type="triangle" w="lg" len="lg"/>
            </a:ln>
            <a:extLst/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5476875" y="1786905"/>
              <a:ext cx="790575" cy="371475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prstDash val="sysDash"/>
              <a:round/>
              <a:headEnd type="stealth" w="lg" len="lg"/>
              <a:tailEnd type="triangle" w="lg" len="lg"/>
            </a:ln>
            <a:extLst/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6229350" y="1844055"/>
              <a:ext cx="942975" cy="30480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prstDash val="sysDash"/>
              <a:round/>
              <a:headEnd type="stealth" w="lg" len="lg"/>
              <a:tailEnd type="triangle" w="lg" len="lg"/>
            </a:ln>
            <a:extLst/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 flipV="1">
              <a:off x="7162800" y="1691655"/>
              <a:ext cx="0" cy="1647825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prstDash val="sysDot"/>
              <a:round/>
              <a:headEnd/>
              <a:tailEnd/>
            </a:ln>
            <a:extLst/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5638800" y="3320430"/>
              <a:ext cx="1543050" cy="504825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prstDash val="sysDot"/>
              <a:round/>
              <a:headEnd/>
              <a:tailEnd/>
            </a:ln>
            <a:extLst/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H="1" flipV="1">
              <a:off x="5400675" y="3215655"/>
              <a:ext cx="1581150" cy="76200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prstDash val="sysDot"/>
              <a:round/>
              <a:headEnd/>
              <a:tailEnd/>
            </a:ln>
            <a:extLst/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V="1">
              <a:off x="5429250" y="1786905"/>
              <a:ext cx="9525" cy="1447800"/>
            </a:xfrm>
            <a:prstGeom prst="line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  <a:prstDash val="sysDot"/>
              <a:round/>
              <a:headEnd/>
              <a:tailEnd/>
            </a:ln>
            <a:extLst/>
          </p:spPr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6084888" y="2733675"/>
            <a:ext cx="533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1600"/>
              <a:t>h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194400" y="194400"/>
            <a:ext cx="6554788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How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deal with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maxInt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minInt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9" grpId="0" uiExpand="1" build="p" bldLvl="5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kstvak 19"/>
          <p:cNvSpPr txBox="1"/>
          <p:nvPr/>
        </p:nvSpPr>
        <p:spPr>
          <a:xfrm>
            <a:off x="194400" y="194400"/>
            <a:ext cx="8712200" cy="5643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Summary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develop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a model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using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the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todo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list, introduce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quantities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when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necessary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translate relations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from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conceptual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model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functions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in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formal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model;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try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expressions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involving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few as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possible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quantities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(e.g.,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prefer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f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x,y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)*f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y,z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 over f(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x,y,z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 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if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possible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,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try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approximate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f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x,y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a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simpler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f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(x)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for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relevant range of y’s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demo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pSp>
        <p:nvGrpSpPr>
          <p:cNvPr id="36866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9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0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Actieknop: Film 2">
            <a:hlinkClick r:id="rId4" highlightClick="1"/>
          </p:cNvPr>
          <p:cNvSpPr/>
          <p:nvPr/>
        </p:nvSpPr>
        <p:spPr>
          <a:xfrm>
            <a:off x="1908175" y="4659313"/>
            <a:ext cx="1008063" cy="484187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 bldLvl="5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9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0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32"/>
          <p:cNvGrpSpPr>
            <a:grpSpLocks/>
          </p:cNvGrpSpPr>
          <p:nvPr/>
        </p:nvGrpSpPr>
        <p:grpSpPr bwMode="auto">
          <a:xfrm>
            <a:off x="2854326" y="2550319"/>
            <a:ext cx="2644775" cy="1965722"/>
            <a:chOff x="3663" y="1480"/>
            <a:chExt cx="1666" cy="16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4063" y="1480"/>
              <a:ext cx="1240" cy="322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/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663" y="1532"/>
              <a:ext cx="620" cy="15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define</a:t>
              </a:r>
              <a:endParaRPr lang="nl-N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4059" y="1812"/>
              <a:ext cx="1240" cy="321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/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666" y="1874"/>
              <a:ext cx="620" cy="12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conceptualize</a:t>
              </a:r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4059" y="2810"/>
              <a:ext cx="1240" cy="321"/>
            </a:xfrm>
            <a:prstGeom prst="ellipse">
              <a:avLst/>
            </a:prstGeom>
            <a:solidFill>
              <a:srgbClr val="993300"/>
            </a:solidFill>
            <a:ln>
              <a:noFill/>
            </a:ln>
            <a:extLst/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666" y="2940"/>
              <a:ext cx="620" cy="15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conclude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666" y="2582"/>
              <a:ext cx="620" cy="15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execute</a:t>
              </a:r>
            </a:p>
          </p:txBody>
        </p:sp>
        <p:sp>
          <p:nvSpPr>
            <p:cNvPr id="21" name="Oval 28"/>
            <p:cNvSpPr>
              <a:spLocks noChangeArrowheads="1"/>
            </p:cNvSpPr>
            <p:nvPr/>
          </p:nvSpPr>
          <p:spPr bwMode="auto">
            <a:xfrm>
              <a:off x="4059" y="2477"/>
              <a:ext cx="1240" cy="321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/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14"/>
            <p:cNvSpPr>
              <a:spLocks noChangeArrowheads="1"/>
            </p:cNvSpPr>
            <p:nvPr/>
          </p:nvSpPr>
          <p:spPr bwMode="auto">
            <a:xfrm>
              <a:off x="4059" y="2145"/>
              <a:ext cx="1240" cy="32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/>
          </p:spPr>
          <p:txBody>
            <a:bodyPr wrap="none" lIns="0" tIns="0" rIns="0" bIns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3666" y="2238"/>
              <a:ext cx="620" cy="15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rPr>
                <a:t>formalize</a:t>
              </a:r>
            </a:p>
          </p:txBody>
        </p:sp>
        <p:sp>
          <p:nvSpPr>
            <p:cNvPr id="24" name="Text Box 43"/>
            <p:cNvSpPr txBox="1">
              <a:spLocks noChangeArrowheads="1"/>
            </p:cNvSpPr>
            <p:nvPr/>
          </p:nvSpPr>
          <p:spPr bwMode="auto">
            <a:xfrm>
              <a:off x="4459" y="1547"/>
              <a:ext cx="47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lnSpc>
                  <a:spcPts val="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formulate</a:t>
              </a:r>
            </a:p>
            <a:p>
              <a:pPr marL="180975" indent="-180975" fontAlgn="auto">
                <a:lnSpc>
                  <a:spcPts val="10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purpose</a:t>
              </a:r>
            </a:p>
          </p:txBody>
        </p:sp>
        <p:sp>
          <p:nvSpPr>
            <p:cNvPr id="25" name="Text Box 44"/>
            <p:cNvSpPr txBox="1">
              <a:spLocks noChangeArrowheads="1"/>
            </p:cNvSpPr>
            <p:nvPr/>
          </p:nvSpPr>
          <p:spPr bwMode="auto">
            <a:xfrm>
              <a:off x="4195" y="1842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identify</a:t>
              </a:r>
            </a:p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entities</a:t>
              </a:r>
            </a:p>
          </p:txBody>
        </p:sp>
        <p:sp>
          <p:nvSpPr>
            <p:cNvPr id="26" name="Text Box 45"/>
            <p:cNvSpPr txBox="1">
              <a:spLocks noChangeArrowheads="1"/>
            </p:cNvSpPr>
            <p:nvPr/>
          </p:nvSpPr>
          <p:spPr bwMode="auto">
            <a:xfrm>
              <a:off x="4855" y="1844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choose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9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relations</a:t>
              </a:r>
            </a:p>
          </p:txBody>
        </p:sp>
        <p:sp>
          <p:nvSpPr>
            <p:cNvPr id="27" name="Text Box 46"/>
            <p:cNvSpPr txBox="1">
              <a:spLocks noChangeArrowheads="1"/>
            </p:cNvSpPr>
            <p:nvPr/>
          </p:nvSpPr>
          <p:spPr bwMode="auto">
            <a:xfrm>
              <a:off x="4195" y="222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obtain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values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8" name="Text Box 47"/>
            <p:cNvSpPr txBox="1">
              <a:spLocks noChangeArrowheads="1"/>
            </p:cNvSpPr>
            <p:nvPr/>
          </p:nvSpPr>
          <p:spPr bwMode="auto">
            <a:xfrm>
              <a:off x="4855" y="218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formalize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relations</a:t>
              </a:r>
            </a:p>
          </p:txBody>
        </p:sp>
        <p:sp>
          <p:nvSpPr>
            <p:cNvPr id="29" name="Text Box 48"/>
            <p:cNvSpPr txBox="1">
              <a:spLocks noChangeArrowheads="1"/>
            </p:cNvSpPr>
            <p:nvPr/>
          </p:nvSpPr>
          <p:spPr bwMode="auto">
            <a:xfrm>
              <a:off x="419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operate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model</a:t>
              </a:r>
            </a:p>
          </p:txBody>
        </p:sp>
        <p:sp>
          <p:nvSpPr>
            <p:cNvPr id="30" name="Text Box 49"/>
            <p:cNvSpPr txBox="1">
              <a:spLocks noChangeArrowheads="1"/>
            </p:cNvSpPr>
            <p:nvPr/>
          </p:nvSpPr>
          <p:spPr bwMode="auto">
            <a:xfrm>
              <a:off x="4855" y="2519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obtain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result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1" name="Text Box 50"/>
            <p:cNvSpPr txBox="1">
              <a:spLocks noChangeArrowheads="1"/>
            </p:cNvSpPr>
            <p:nvPr/>
          </p:nvSpPr>
          <p:spPr bwMode="auto">
            <a:xfrm>
              <a:off x="419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present</a:t>
              </a: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result</a:t>
              </a:r>
            </a:p>
          </p:txBody>
        </p:sp>
        <p:sp>
          <p:nvSpPr>
            <p:cNvPr id="32" name="Text Box 51"/>
            <p:cNvSpPr txBox="1">
              <a:spLocks noChangeArrowheads="1"/>
            </p:cNvSpPr>
            <p:nvPr/>
          </p:nvSpPr>
          <p:spPr bwMode="auto">
            <a:xfrm>
              <a:off x="485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interpret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endParaRPr>
            </a:p>
            <a:p>
              <a:pPr marL="180975" indent="-180975" fontAlgn="auto">
                <a:lnSpc>
                  <a:spcPts val="800"/>
                </a:lnSpc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+mn-ea"/>
                  <a:cs typeface="+mn-cs"/>
                </a:rPr>
                <a:t>result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33" name="Oval 144"/>
          <p:cNvSpPr>
            <a:spLocks noChangeArrowheads="1"/>
          </p:cNvSpPr>
          <p:nvPr/>
        </p:nvSpPr>
        <p:spPr bwMode="auto">
          <a:xfrm>
            <a:off x="4451350" y="3236913"/>
            <a:ext cx="1128713" cy="592137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x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4" name="Text Box 139"/>
          <p:cNvSpPr txBox="1">
            <a:spLocks noChangeArrowheads="1"/>
          </p:cNvSpPr>
          <p:nvPr/>
        </p:nvSpPr>
        <p:spPr bwMode="auto">
          <a:xfrm>
            <a:off x="1476375" y="1654175"/>
            <a:ext cx="6480175" cy="3651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Formalization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phase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phase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formalize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relations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9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0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434" name="Picture 6" descr="http://www.sxc.hu/pic/l/w/wy/wyrls/1218774_9092849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-36513" y="-28575"/>
            <a:ext cx="9144001" cy="518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94400" y="914400"/>
            <a:ext cx="8964613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...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such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that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energy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costs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are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minimal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no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blinding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enough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visual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contrast</a:t>
            </a:r>
            <a:r>
              <a:rPr lang="nl-NL" sz="28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3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94400" y="195263"/>
            <a:ext cx="8964613" cy="489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spAutoFit/>
          </a:bodyPr>
          <a:lstStyle/>
          <a:p>
            <a:pPr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nl-N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How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optimize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road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illumination</a:t>
            </a:r>
            <a:endParaRPr lang="nl-N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ep 9"/>
          <p:cNvGrpSpPr>
            <a:grpSpLocks/>
          </p:cNvGrpSpPr>
          <p:nvPr/>
        </p:nvGrpSpPr>
        <p:grpSpPr bwMode="auto">
          <a:xfrm>
            <a:off x="6624638" y="4178300"/>
            <a:ext cx="1516062" cy="696913"/>
            <a:chOff x="6615066" y="4217868"/>
            <a:chExt cx="1516652" cy="697693"/>
          </a:xfrm>
        </p:grpSpPr>
        <p:pic>
          <p:nvPicPr>
            <p:cNvPr id="36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7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82" name="Rectangle 33"/>
          <p:cNvSpPr>
            <a:spLocks noChangeArrowheads="1"/>
          </p:cNvSpPr>
          <p:nvPr/>
        </p:nvSpPr>
        <p:spPr bwMode="auto">
          <a:xfrm>
            <a:off x="0" y="1257300"/>
            <a:ext cx="7596188" cy="271463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179388" y="1271588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totP = p * nLanterns</a:t>
            </a:r>
          </a:p>
        </p:txBody>
      </p:sp>
      <p:sp>
        <p:nvSpPr>
          <p:cNvPr id="20484" name="Text Box 8"/>
          <p:cNvSpPr txBox="1">
            <a:spLocks noChangeArrowheads="1"/>
          </p:cNvSpPr>
          <p:nvPr/>
        </p:nvSpPr>
        <p:spPr bwMode="auto">
          <a:xfrm>
            <a:off x="179388" y="555625"/>
            <a:ext cx="28082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400">
                <a:solidFill>
                  <a:schemeClr val="bg1"/>
                </a:solidFill>
              </a:rPr>
              <a:t>relations</a:t>
            </a:r>
          </a:p>
        </p:txBody>
      </p:sp>
      <p:sp>
        <p:nvSpPr>
          <p:cNvPr id="20485" name="Text Box 9"/>
          <p:cNvSpPr txBox="1">
            <a:spLocks noChangeArrowheads="1"/>
          </p:cNvSpPr>
          <p:nvPr/>
        </p:nvSpPr>
        <p:spPr bwMode="auto">
          <a:xfrm>
            <a:off x="3179763" y="555625"/>
            <a:ext cx="2232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400">
                <a:solidFill>
                  <a:schemeClr val="bg1"/>
                </a:solidFill>
              </a:rPr>
              <a:t>dimensions</a:t>
            </a:r>
          </a:p>
        </p:txBody>
      </p:sp>
      <p:sp>
        <p:nvSpPr>
          <p:cNvPr id="20486" name="Text Box 10"/>
          <p:cNvSpPr txBox="1">
            <a:spLocks noChangeArrowheads="1"/>
          </p:cNvSpPr>
          <p:nvPr/>
        </p:nvSpPr>
        <p:spPr bwMode="auto">
          <a:xfrm>
            <a:off x="5622925" y="563563"/>
            <a:ext cx="2232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400">
                <a:solidFill>
                  <a:schemeClr val="bg1"/>
                </a:solidFill>
              </a:rPr>
              <a:t>assumptions</a:t>
            </a: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3203575" y="1279525"/>
            <a:ext cx="2232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[kWh] = [kWh/lntrn ]*[lntrn]</a:t>
            </a:r>
            <a:r>
              <a:rPr lang="nl-NL" sz="1600">
                <a:solidFill>
                  <a:schemeClr val="bg1"/>
                </a:solidFill>
              </a:rPr>
              <a:t> 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5632450" y="1254125"/>
            <a:ext cx="1943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ignore losses in wiring</a:t>
            </a:r>
          </a:p>
        </p:txBody>
      </p:sp>
      <p:sp>
        <p:nvSpPr>
          <p:cNvPr id="20489" name="Rectangle 33"/>
          <p:cNvSpPr>
            <a:spLocks noChangeArrowheads="1"/>
          </p:cNvSpPr>
          <p:nvPr/>
        </p:nvSpPr>
        <p:spPr bwMode="auto">
          <a:xfrm>
            <a:off x="0" y="881063"/>
            <a:ext cx="7596188" cy="268287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179388" y="933450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enCostpH = ppkWh * totP</a:t>
            </a:r>
          </a:p>
        </p:txBody>
      </p:sp>
      <p:sp>
        <p:nvSpPr>
          <p:cNvPr id="61" name="Text Box 15"/>
          <p:cNvSpPr txBox="1">
            <a:spLocks noChangeArrowheads="1"/>
          </p:cNvSpPr>
          <p:nvPr/>
        </p:nvSpPr>
        <p:spPr bwMode="auto">
          <a:xfrm>
            <a:off x="3203575" y="933450"/>
            <a:ext cx="2232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[Euro/h] = [Euro/kWh]*[kW]</a:t>
            </a:r>
          </a:p>
        </p:txBody>
      </p:sp>
      <p:sp>
        <p:nvSpPr>
          <p:cNvPr id="62" name="Text Box 15"/>
          <p:cNvSpPr txBox="1">
            <a:spLocks noChangeArrowheads="1"/>
          </p:cNvSpPr>
          <p:nvPr/>
        </p:nvSpPr>
        <p:spPr bwMode="auto">
          <a:xfrm>
            <a:off x="5653088" y="933450"/>
            <a:ext cx="1943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only electricity costs</a:t>
            </a:r>
          </a:p>
        </p:txBody>
      </p:sp>
      <p:sp>
        <p:nvSpPr>
          <p:cNvPr id="20493" name="Text Box 10"/>
          <p:cNvSpPr txBox="1">
            <a:spLocks noChangeArrowheads="1"/>
          </p:cNvSpPr>
          <p:nvPr/>
        </p:nvSpPr>
        <p:spPr bwMode="auto">
          <a:xfrm>
            <a:off x="7812088" y="555625"/>
            <a:ext cx="22320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spcBef>
                <a:spcPct val="50000"/>
              </a:spcBef>
            </a:pPr>
            <a:r>
              <a:rPr lang="nl-NL" sz="2400">
                <a:solidFill>
                  <a:schemeClr val="bg1"/>
                </a:solidFill>
              </a:rPr>
              <a:t>todo</a:t>
            </a:r>
          </a:p>
        </p:txBody>
      </p:sp>
      <p:sp>
        <p:nvSpPr>
          <p:cNvPr id="2" name="Tekstvak 1"/>
          <p:cNvSpPr txBox="1">
            <a:spLocks noChangeArrowheads="1"/>
          </p:cNvSpPr>
          <p:nvPr/>
        </p:nvSpPr>
        <p:spPr bwMode="auto">
          <a:xfrm>
            <a:off x="7740650" y="863600"/>
            <a:ext cx="1403350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nl-NL" sz="1600">
                <a:solidFill>
                  <a:schemeClr val="bg1"/>
                </a:solidFill>
                <a:latin typeface="Calibri" pitchFamily="84" charset="0"/>
              </a:rPr>
              <a:t>enCostpH</a:t>
            </a:r>
          </a:p>
          <a:p>
            <a:r>
              <a:rPr lang="nl-NL" sz="1600">
                <a:solidFill>
                  <a:schemeClr val="bg1"/>
                </a:solidFill>
                <a:latin typeface="Calibri" pitchFamily="84" charset="0"/>
              </a:rPr>
              <a:t>blnd</a:t>
            </a:r>
          </a:p>
          <a:p>
            <a:r>
              <a:rPr lang="nl-NL" sz="1600">
                <a:solidFill>
                  <a:schemeClr val="bg1"/>
                </a:solidFill>
                <a:latin typeface="Calibri" pitchFamily="84" charset="0"/>
              </a:rPr>
              <a:t>contrast</a:t>
            </a:r>
          </a:p>
          <a:p>
            <a:r>
              <a:rPr lang="nl-NL" sz="1600">
                <a:solidFill>
                  <a:schemeClr val="bg1"/>
                </a:solidFill>
                <a:latin typeface="Calibri" pitchFamily="84" charset="0"/>
              </a:rPr>
              <a:t>ppkWh</a:t>
            </a:r>
          </a:p>
          <a:p>
            <a:r>
              <a:rPr lang="nl-NL" sz="1600">
                <a:solidFill>
                  <a:schemeClr val="bg1"/>
                </a:solidFill>
                <a:latin typeface="Calibri" pitchFamily="84" charset="0"/>
              </a:rPr>
              <a:t>totP</a:t>
            </a:r>
          </a:p>
          <a:p>
            <a:r>
              <a:rPr lang="nl-NL" sz="1600">
                <a:solidFill>
                  <a:schemeClr val="bg1"/>
                </a:solidFill>
                <a:latin typeface="Calibri" pitchFamily="84" charset="0"/>
              </a:rPr>
              <a:t>p</a:t>
            </a:r>
          </a:p>
          <a:p>
            <a:r>
              <a:rPr lang="nl-NL" sz="1600">
                <a:solidFill>
                  <a:schemeClr val="bg1"/>
                </a:solidFill>
                <a:latin typeface="Calibri" pitchFamily="84" charset="0"/>
              </a:rPr>
              <a:t>nLanterns</a:t>
            </a:r>
          </a:p>
          <a:p>
            <a:r>
              <a:rPr lang="nl-NL" sz="1600">
                <a:solidFill>
                  <a:schemeClr val="bg1"/>
                </a:solidFill>
                <a:latin typeface="Calibri" pitchFamily="84" charset="0"/>
              </a:rPr>
              <a:t>roadLength</a:t>
            </a:r>
          </a:p>
          <a:p>
            <a:r>
              <a:rPr lang="nl-NL" sz="1600">
                <a:solidFill>
                  <a:schemeClr val="bg1"/>
                </a:solidFill>
                <a:latin typeface="Calibri" pitchFamily="84" charset="0"/>
              </a:rPr>
              <a:t>dL</a:t>
            </a:r>
          </a:p>
          <a:p>
            <a:r>
              <a:rPr lang="nl-NL" sz="1600">
                <a:solidFill>
                  <a:schemeClr val="bg1"/>
                </a:solidFill>
                <a:latin typeface="Calibri" pitchFamily="84" charset="0"/>
              </a:rPr>
              <a:t>maxP</a:t>
            </a:r>
          </a:p>
          <a:p>
            <a:r>
              <a:rPr lang="nl-NL" sz="1600">
                <a:solidFill>
                  <a:schemeClr val="bg1"/>
                </a:solidFill>
                <a:latin typeface="Calibri" pitchFamily="84" charset="0"/>
              </a:rPr>
              <a:t>maxInt</a:t>
            </a:r>
          </a:p>
          <a:p>
            <a:r>
              <a:rPr lang="nl-NL" sz="1600">
                <a:solidFill>
                  <a:schemeClr val="bg1"/>
                </a:solidFill>
                <a:latin typeface="Calibri" pitchFamily="84" charset="0"/>
              </a:rPr>
              <a:t>minP</a:t>
            </a:r>
          </a:p>
          <a:p>
            <a:r>
              <a:rPr lang="nl-NL" sz="1600">
                <a:solidFill>
                  <a:schemeClr val="bg1"/>
                </a:solidFill>
                <a:latin typeface="Calibri" pitchFamily="84" charset="0"/>
              </a:rPr>
              <a:t>minInt</a:t>
            </a:r>
            <a:endParaRPr lang="en-US" sz="1600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20495" name="Rectangle 33"/>
          <p:cNvSpPr>
            <a:spLocks noChangeArrowheads="1"/>
          </p:cNvSpPr>
          <p:nvPr/>
        </p:nvSpPr>
        <p:spPr bwMode="auto">
          <a:xfrm>
            <a:off x="0" y="2068513"/>
            <a:ext cx="7596188" cy="269875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66" name="Text Box 15"/>
          <p:cNvSpPr txBox="1">
            <a:spLocks noChangeArrowheads="1"/>
          </p:cNvSpPr>
          <p:nvPr/>
        </p:nvSpPr>
        <p:spPr bwMode="auto">
          <a:xfrm>
            <a:off x="179388" y="2066925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nLanterns =1+roadLength/dL </a:t>
            </a:r>
          </a:p>
        </p:txBody>
      </p:sp>
      <p:sp>
        <p:nvSpPr>
          <p:cNvPr id="67" name="Text Box 15"/>
          <p:cNvSpPr txBox="1">
            <a:spLocks noChangeArrowheads="1"/>
          </p:cNvSpPr>
          <p:nvPr/>
        </p:nvSpPr>
        <p:spPr bwMode="auto">
          <a:xfrm>
            <a:off x="3203575" y="2066925"/>
            <a:ext cx="2232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[lntrn] = [m ]/[m/lntrn]</a:t>
            </a:r>
            <a:r>
              <a:rPr lang="nl-NL" sz="1600">
                <a:solidFill>
                  <a:schemeClr val="bg1"/>
                </a:solidFill>
              </a:rPr>
              <a:t> 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68" name="Text Box 15"/>
          <p:cNvSpPr txBox="1">
            <a:spLocks noChangeArrowheads="1"/>
          </p:cNvSpPr>
          <p:nvPr/>
        </p:nvSpPr>
        <p:spPr bwMode="auto">
          <a:xfrm>
            <a:off x="5651500" y="2066925"/>
            <a:ext cx="1943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equal distances</a:t>
            </a:r>
          </a:p>
        </p:txBody>
      </p:sp>
      <p:sp>
        <p:nvSpPr>
          <p:cNvPr id="20499" name="Rectangle 33"/>
          <p:cNvSpPr>
            <a:spLocks noChangeArrowheads="1"/>
          </p:cNvSpPr>
          <p:nvPr/>
        </p:nvSpPr>
        <p:spPr bwMode="auto">
          <a:xfrm>
            <a:off x="0" y="2446338"/>
            <a:ext cx="7596188" cy="269875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70" name="Text Box 15"/>
          <p:cNvSpPr txBox="1">
            <a:spLocks noChangeArrowheads="1"/>
          </p:cNvSpPr>
          <p:nvPr/>
        </p:nvSpPr>
        <p:spPr bwMode="auto">
          <a:xfrm>
            <a:off x="179388" y="2428875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blnd=max(maxP,maxInt)-maxP </a:t>
            </a:r>
          </a:p>
        </p:txBody>
      </p:sp>
      <p:sp>
        <p:nvSpPr>
          <p:cNvPr id="20501" name="Rectangle 33"/>
          <p:cNvSpPr>
            <a:spLocks noChangeArrowheads="1"/>
          </p:cNvSpPr>
          <p:nvPr/>
        </p:nvSpPr>
        <p:spPr bwMode="auto">
          <a:xfrm>
            <a:off x="0" y="2806700"/>
            <a:ext cx="7596188" cy="269875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72" name="Text Box 15"/>
          <p:cNvSpPr txBox="1">
            <a:spLocks noChangeArrowheads="1"/>
          </p:cNvSpPr>
          <p:nvPr/>
        </p:nvSpPr>
        <p:spPr bwMode="auto">
          <a:xfrm>
            <a:off x="179388" y="2787650"/>
            <a:ext cx="35290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 dirty="0">
                <a:solidFill>
                  <a:schemeClr val="bg1"/>
                </a:solidFill>
              </a:rPr>
              <a:t>contrast=</a:t>
            </a:r>
            <a:r>
              <a:rPr lang="nl-NL" sz="1600" dirty="0" err="1">
                <a:solidFill>
                  <a:schemeClr val="bg1"/>
                </a:solidFill>
              </a:rPr>
              <a:t>minP</a:t>
            </a:r>
            <a:r>
              <a:rPr lang="nl-NL" sz="1600" dirty="0">
                <a:solidFill>
                  <a:schemeClr val="bg1"/>
                </a:solidFill>
              </a:rPr>
              <a:t>-min(</a:t>
            </a:r>
            <a:r>
              <a:rPr lang="nl-NL" sz="1600" dirty="0" err="1">
                <a:solidFill>
                  <a:schemeClr val="bg1"/>
                </a:solidFill>
              </a:rPr>
              <a:t>minP,minInt</a:t>
            </a:r>
            <a:r>
              <a:rPr lang="nl-NL" sz="1600" dirty="0" smtClean="0">
                <a:solidFill>
                  <a:schemeClr val="bg1"/>
                </a:solidFill>
              </a:rPr>
              <a:t>) 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3995738" y="2498725"/>
            <a:ext cx="792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[kW/m</a:t>
            </a:r>
            <a:r>
              <a:rPr lang="nl-NL" sz="1400" baseline="30000">
                <a:solidFill>
                  <a:schemeClr val="bg1"/>
                </a:solidFill>
              </a:rPr>
              <a:t>2</a:t>
            </a:r>
            <a:r>
              <a:rPr lang="nl-NL" sz="1400">
                <a:solidFill>
                  <a:schemeClr val="bg1"/>
                </a:solidFill>
              </a:rPr>
              <a:t>]</a:t>
            </a:r>
            <a:r>
              <a:rPr lang="nl-NL" sz="1600">
                <a:solidFill>
                  <a:schemeClr val="bg1"/>
                </a:solidFill>
              </a:rPr>
              <a:t> 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74" name="Text Box 15"/>
          <p:cNvSpPr txBox="1">
            <a:spLocks noChangeArrowheads="1"/>
          </p:cNvSpPr>
          <p:nvPr/>
        </p:nvSpPr>
        <p:spPr bwMode="auto">
          <a:xfrm>
            <a:off x="3995738" y="2857500"/>
            <a:ext cx="792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[kW/m</a:t>
            </a:r>
            <a:r>
              <a:rPr lang="nl-NL" sz="1400" baseline="30000">
                <a:solidFill>
                  <a:schemeClr val="bg1"/>
                </a:solidFill>
              </a:rPr>
              <a:t>2</a:t>
            </a:r>
            <a:r>
              <a:rPr lang="nl-NL" sz="1400">
                <a:solidFill>
                  <a:schemeClr val="bg1"/>
                </a:solidFill>
              </a:rPr>
              <a:t>]</a:t>
            </a:r>
            <a:r>
              <a:rPr lang="nl-NL" sz="1600">
                <a:solidFill>
                  <a:schemeClr val="bg1"/>
                </a:solidFill>
              </a:rPr>
              <a:t> 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75" name="Text Box 15"/>
          <p:cNvSpPr txBox="1">
            <a:spLocks noChangeArrowheads="1"/>
          </p:cNvSpPr>
          <p:nvPr/>
        </p:nvSpPr>
        <p:spPr bwMode="auto">
          <a:xfrm>
            <a:off x="5653088" y="2439988"/>
            <a:ext cx="1943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independent of color, ...</a:t>
            </a:r>
          </a:p>
        </p:txBody>
      </p:sp>
      <p:sp>
        <p:nvSpPr>
          <p:cNvPr id="76" name="Text Box 15"/>
          <p:cNvSpPr txBox="1">
            <a:spLocks noChangeArrowheads="1"/>
          </p:cNvSpPr>
          <p:nvPr/>
        </p:nvSpPr>
        <p:spPr bwMode="auto">
          <a:xfrm>
            <a:off x="5651500" y="2800350"/>
            <a:ext cx="1943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independent of color, ...</a:t>
            </a:r>
          </a:p>
        </p:txBody>
      </p:sp>
      <p:sp>
        <p:nvSpPr>
          <p:cNvPr id="20507" name="Rectangle 33"/>
          <p:cNvSpPr>
            <a:spLocks noChangeArrowheads="1"/>
          </p:cNvSpPr>
          <p:nvPr/>
        </p:nvSpPr>
        <p:spPr bwMode="auto">
          <a:xfrm>
            <a:off x="0" y="3165475"/>
            <a:ext cx="7596188" cy="271463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56" name="Line 22"/>
          <p:cNvSpPr>
            <a:spLocks noChangeShapeType="1"/>
          </p:cNvSpPr>
          <p:nvPr/>
        </p:nvSpPr>
        <p:spPr bwMode="auto">
          <a:xfrm flipH="1">
            <a:off x="7812088" y="1014413"/>
            <a:ext cx="936625" cy="1174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Line 22"/>
          <p:cNvSpPr>
            <a:spLocks noChangeShapeType="1"/>
          </p:cNvSpPr>
          <p:nvPr/>
        </p:nvSpPr>
        <p:spPr bwMode="auto">
          <a:xfrm flipH="1">
            <a:off x="7812088" y="1254125"/>
            <a:ext cx="504825" cy="9366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Line 22"/>
          <p:cNvSpPr>
            <a:spLocks noChangeShapeType="1"/>
          </p:cNvSpPr>
          <p:nvPr/>
        </p:nvSpPr>
        <p:spPr bwMode="auto">
          <a:xfrm flipH="1">
            <a:off x="7812088" y="1528763"/>
            <a:ext cx="720725" cy="52387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22"/>
          <p:cNvSpPr>
            <a:spLocks noChangeShapeType="1"/>
          </p:cNvSpPr>
          <p:nvPr/>
        </p:nvSpPr>
        <p:spPr bwMode="auto">
          <a:xfrm flipH="1">
            <a:off x="7812088" y="1744663"/>
            <a:ext cx="720725" cy="52387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Line 22"/>
          <p:cNvSpPr>
            <a:spLocks noChangeShapeType="1"/>
          </p:cNvSpPr>
          <p:nvPr/>
        </p:nvSpPr>
        <p:spPr bwMode="auto">
          <a:xfrm flipH="1">
            <a:off x="7812088" y="1985963"/>
            <a:ext cx="328612" cy="8096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 flipH="1">
            <a:off x="7812088" y="2220913"/>
            <a:ext cx="144462" cy="8096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22"/>
          <p:cNvSpPr>
            <a:spLocks noChangeShapeType="1"/>
          </p:cNvSpPr>
          <p:nvPr/>
        </p:nvSpPr>
        <p:spPr bwMode="auto">
          <a:xfrm flipH="1">
            <a:off x="7812088" y="2498725"/>
            <a:ext cx="936625" cy="920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Line 22"/>
          <p:cNvSpPr>
            <a:spLocks noChangeShapeType="1"/>
          </p:cNvSpPr>
          <p:nvPr/>
        </p:nvSpPr>
        <p:spPr bwMode="auto">
          <a:xfrm flipH="1">
            <a:off x="7812088" y="2716213"/>
            <a:ext cx="1008062" cy="1428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22"/>
          <p:cNvSpPr>
            <a:spLocks noChangeShapeType="1"/>
          </p:cNvSpPr>
          <p:nvPr/>
        </p:nvSpPr>
        <p:spPr bwMode="auto">
          <a:xfrm flipH="1">
            <a:off x="7812088" y="2941638"/>
            <a:ext cx="288925" cy="793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22"/>
          <p:cNvSpPr>
            <a:spLocks noChangeShapeType="1"/>
          </p:cNvSpPr>
          <p:nvPr/>
        </p:nvSpPr>
        <p:spPr bwMode="auto">
          <a:xfrm flipH="1">
            <a:off x="7812088" y="3165475"/>
            <a:ext cx="576262" cy="127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22"/>
          <p:cNvSpPr>
            <a:spLocks noChangeShapeType="1"/>
          </p:cNvSpPr>
          <p:nvPr/>
        </p:nvSpPr>
        <p:spPr bwMode="auto">
          <a:xfrm flipH="1">
            <a:off x="7786688" y="3687763"/>
            <a:ext cx="655637" cy="1270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Text Box 15"/>
          <p:cNvSpPr txBox="1">
            <a:spLocks noChangeArrowheads="1"/>
          </p:cNvSpPr>
          <p:nvPr/>
        </p:nvSpPr>
        <p:spPr bwMode="auto">
          <a:xfrm>
            <a:off x="179388" y="3146425"/>
            <a:ext cx="3000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maxP = ... </a:t>
            </a:r>
          </a:p>
        </p:txBody>
      </p:sp>
      <p:sp>
        <p:nvSpPr>
          <p:cNvPr id="90" name="Text Box 15"/>
          <p:cNvSpPr txBox="1">
            <a:spLocks noChangeArrowheads="1"/>
          </p:cNvSpPr>
          <p:nvPr/>
        </p:nvSpPr>
        <p:spPr bwMode="auto">
          <a:xfrm>
            <a:off x="5651500" y="3148013"/>
            <a:ext cx="1943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driver visual capabilities</a:t>
            </a:r>
          </a:p>
        </p:txBody>
      </p:sp>
      <p:sp>
        <p:nvSpPr>
          <p:cNvPr id="20521" name="Rectangle 33"/>
          <p:cNvSpPr>
            <a:spLocks noChangeArrowheads="1"/>
          </p:cNvSpPr>
          <p:nvPr/>
        </p:nvSpPr>
        <p:spPr bwMode="auto">
          <a:xfrm>
            <a:off x="-36513" y="3525838"/>
            <a:ext cx="7596188" cy="269875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92" name="Text Box 15"/>
          <p:cNvSpPr txBox="1">
            <a:spLocks noChangeArrowheads="1"/>
          </p:cNvSpPr>
          <p:nvPr/>
        </p:nvSpPr>
        <p:spPr bwMode="auto">
          <a:xfrm>
            <a:off x="179388" y="3506788"/>
            <a:ext cx="3000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minP = ... </a:t>
            </a:r>
          </a:p>
        </p:txBody>
      </p:sp>
      <p:sp>
        <p:nvSpPr>
          <p:cNvPr id="93" name="Text Box 15"/>
          <p:cNvSpPr txBox="1">
            <a:spLocks noChangeArrowheads="1"/>
          </p:cNvSpPr>
          <p:nvPr/>
        </p:nvSpPr>
        <p:spPr bwMode="auto">
          <a:xfrm>
            <a:off x="5651500" y="3519488"/>
            <a:ext cx="1943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driver visual capabilities</a:t>
            </a:r>
          </a:p>
        </p:txBody>
      </p:sp>
      <p:sp>
        <p:nvSpPr>
          <p:cNvPr id="20524" name="Rectangle 33"/>
          <p:cNvSpPr>
            <a:spLocks noChangeArrowheads="1"/>
          </p:cNvSpPr>
          <p:nvPr/>
        </p:nvSpPr>
        <p:spPr bwMode="auto">
          <a:xfrm>
            <a:off x="0" y="3886200"/>
            <a:ext cx="7596188" cy="269875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95" name="Text Box 15"/>
          <p:cNvSpPr txBox="1">
            <a:spLocks noChangeArrowheads="1"/>
          </p:cNvSpPr>
          <p:nvPr/>
        </p:nvSpPr>
        <p:spPr bwMode="auto">
          <a:xfrm>
            <a:off x="179388" y="3865563"/>
            <a:ext cx="3000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roadLength = ... </a:t>
            </a:r>
          </a:p>
        </p:txBody>
      </p:sp>
      <p:sp>
        <p:nvSpPr>
          <p:cNvPr id="96" name="Text Box 15"/>
          <p:cNvSpPr txBox="1">
            <a:spLocks noChangeArrowheads="1"/>
          </p:cNvSpPr>
          <p:nvPr/>
        </p:nvSpPr>
        <p:spPr bwMode="auto">
          <a:xfrm>
            <a:off x="5651500" y="3868738"/>
            <a:ext cx="1943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from problem owner</a:t>
            </a:r>
          </a:p>
        </p:txBody>
      </p:sp>
      <p:sp>
        <p:nvSpPr>
          <p:cNvPr id="20527" name="Rectangle 33"/>
          <p:cNvSpPr>
            <a:spLocks noChangeArrowheads="1"/>
          </p:cNvSpPr>
          <p:nvPr/>
        </p:nvSpPr>
        <p:spPr bwMode="auto">
          <a:xfrm>
            <a:off x="0" y="4246563"/>
            <a:ext cx="7596188" cy="269875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98" name="Text Box 15"/>
          <p:cNvSpPr txBox="1">
            <a:spLocks noChangeArrowheads="1"/>
          </p:cNvSpPr>
          <p:nvPr/>
        </p:nvSpPr>
        <p:spPr bwMode="auto">
          <a:xfrm>
            <a:off x="179388" y="4225925"/>
            <a:ext cx="3000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p = (choose)</a:t>
            </a:r>
          </a:p>
        </p:txBody>
      </p:sp>
      <p:sp>
        <p:nvSpPr>
          <p:cNvPr id="99" name="Text Box 15"/>
          <p:cNvSpPr txBox="1">
            <a:spLocks noChangeArrowheads="1"/>
          </p:cNvSpPr>
          <p:nvPr/>
        </p:nvSpPr>
        <p:spPr bwMode="auto">
          <a:xfrm>
            <a:off x="5651500" y="4229100"/>
            <a:ext cx="1943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from the designer</a:t>
            </a:r>
          </a:p>
        </p:txBody>
      </p:sp>
      <p:sp>
        <p:nvSpPr>
          <p:cNvPr id="20530" name="Rectangle 33"/>
          <p:cNvSpPr>
            <a:spLocks noChangeArrowheads="1"/>
          </p:cNvSpPr>
          <p:nvPr/>
        </p:nvSpPr>
        <p:spPr bwMode="auto">
          <a:xfrm>
            <a:off x="0" y="4606925"/>
            <a:ext cx="7596188" cy="269875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101" name="Text Box 15"/>
          <p:cNvSpPr txBox="1">
            <a:spLocks noChangeArrowheads="1"/>
          </p:cNvSpPr>
          <p:nvPr/>
        </p:nvSpPr>
        <p:spPr bwMode="auto">
          <a:xfrm>
            <a:off x="179388" y="4586288"/>
            <a:ext cx="30003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dL = (choose)</a:t>
            </a:r>
          </a:p>
        </p:txBody>
      </p:sp>
      <p:sp>
        <p:nvSpPr>
          <p:cNvPr id="102" name="Text Box 15"/>
          <p:cNvSpPr txBox="1">
            <a:spLocks noChangeArrowheads="1"/>
          </p:cNvSpPr>
          <p:nvPr/>
        </p:nvSpPr>
        <p:spPr bwMode="auto">
          <a:xfrm>
            <a:off x="5651500" y="4587875"/>
            <a:ext cx="1943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from the designer</a:t>
            </a:r>
          </a:p>
        </p:txBody>
      </p:sp>
      <p:sp>
        <p:nvSpPr>
          <p:cNvPr id="103" name="Text Box 15"/>
          <p:cNvSpPr txBox="1">
            <a:spLocks noChangeArrowheads="1"/>
          </p:cNvSpPr>
          <p:nvPr/>
        </p:nvSpPr>
        <p:spPr bwMode="auto">
          <a:xfrm>
            <a:off x="3995738" y="3217863"/>
            <a:ext cx="792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[kW/m</a:t>
            </a:r>
            <a:r>
              <a:rPr lang="nl-NL" sz="1400" baseline="30000">
                <a:solidFill>
                  <a:schemeClr val="bg1"/>
                </a:solidFill>
              </a:rPr>
              <a:t>2</a:t>
            </a:r>
            <a:r>
              <a:rPr lang="nl-NL" sz="1400">
                <a:solidFill>
                  <a:schemeClr val="bg1"/>
                </a:solidFill>
              </a:rPr>
              <a:t>]</a:t>
            </a:r>
            <a:r>
              <a:rPr lang="nl-NL" sz="1600">
                <a:solidFill>
                  <a:schemeClr val="bg1"/>
                </a:solidFill>
              </a:rPr>
              <a:t> 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104" name="Text Box 15"/>
          <p:cNvSpPr txBox="1">
            <a:spLocks noChangeArrowheads="1"/>
          </p:cNvSpPr>
          <p:nvPr/>
        </p:nvSpPr>
        <p:spPr bwMode="auto">
          <a:xfrm>
            <a:off x="3995738" y="3578225"/>
            <a:ext cx="792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[kW/m</a:t>
            </a:r>
            <a:r>
              <a:rPr lang="nl-NL" sz="1400" baseline="30000">
                <a:solidFill>
                  <a:schemeClr val="bg1"/>
                </a:solidFill>
              </a:rPr>
              <a:t>2</a:t>
            </a:r>
            <a:r>
              <a:rPr lang="nl-NL" sz="1400">
                <a:solidFill>
                  <a:schemeClr val="bg1"/>
                </a:solidFill>
              </a:rPr>
              <a:t>]</a:t>
            </a:r>
            <a:r>
              <a:rPr lang="nl-NL" sz="1600">
                <a:solidFill>
                  <a:schemeClr val="bg1"/>
                </a:solidFill>
              </a:rPr>
              <a:t> 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105" name="Text Box 15"/>
          <p:cNvSpPr txBox="1">
            <a:spLocks noChangeArrowheads="1"/>
          </p:cNvSpPr>
          <p:nvPr/>
        </p:nvSpPr>
        <p:spPr bwMode="auto">
          <a:xfrm>
            <a:off x="3995738" y="3938588"/>
            <a:ext cx="792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[m]</a:t>
            </a:r>
            <a:r>
              <a:rPr lang="nl-NL" sz="1600">
                <a:solidFill>
                  <a:schemeClr val="bg1"/>
                </a:solidFill>
              </a:rPr>
              <a:t> 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106" name="Text Box 15"/>
          <p:cNvSpPr txBox="1">
            <a:spLocks noChangeArrowheads="1"/>
          </p:cNvSpPr>
          <p:nvPr/>
        </p:nvSpPr>
        <p:spPr bwMode="auto">
          <a:xfrm>
            <a:off x="3995738" y="4229100"/>
            <a:ext cx="792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[kW]</a:t>
            </a:r>
            <a:r>
              <a:rPr lang="nl-NL" sz="1600">
                <a:solidFill>
                  <a:schemeClr val="bg1"/>
                </a:solidFill>
              </a:rPr>
              <a:t> 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107" name="Text Box 15"/>
          <p:cNvSpPr txBox="1">
            <a:spLocks noChangeArrowheads="1"/>
          </p:cNvSpPr>
          <p:nvPr/>
        </p:nvSpPr>
        <p:spPr bwMode="auto">
          <a:xfrm>
            <a:off x="3995738" y="4587875"/>
            <a:ext cx="7921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[m]</a:t>
            </a:r>
            <a:r>
              <a:rPr lang="nl-NL" sz="1600">
                <a:solidFill>
                  <a:schemeClr val="bg1"/>
                </a:solidFill>
              </a:rPr>
              <a:t> 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20538" name="Rectangle 33"/>
          <p:cNvSpPr>
            <a:spLocks noChangeArrowheads="1"/>
          </p:cNvSpPr>
          <p:nvPr/>
        </p:nvSpPr>
        <p:spPr bwMode="auto">
          <a:xfrm>
            <a:off x="0" y="1654175"/>
            <a:ext cx="7596188" cy="269875"/>
          </a:xfrm>
          <a:prstGeom prst="rect">
            <a:avLst/>
          </a:prstGeom>
          <a:solidFill>
            <a:schemeClr val="accent1">
              <a:alpha val="8196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nl-NL">
              <a:solidFill>
                <a:schemeClr val="bg1"/>
              </a:solidFill>
              <a:latin typeface="Calibri" pitchFamily="84" charset="0"/>
            </a:endParaRPr>
          </a:p>
        </p:txBody>
      </p:sp>
      <p:sp>
        <p:nvSpPr>
          <p:cNvPr id="110" name="Text Box 15"/>
          <p:cNvSpPr txBox="1">
            <a:spLocks noChangeArrowheads="1"/>
          </p:cNvSpPr>
          <p:nvPr/>
        </p:nvSpPr>
        <p:spPr bwMode="auto">
          <a:xfrm>
            <a:off x="179388" y="1635125"/>
            <a:ext cx="2808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600">
                <a:solidFill>
                  <a:schemeClr val="bg1"/>
                </a:solidFill>
              </a:rPr>
              <a:t>ppkWh = ...</a:t>
            </a:r>
          </a:p>
        </p:txBody>
      </p:sp>
      <p:sp>
        <p:nvSpPr>
          <p:cNvPr id="111" name="Text Box 15"/>
          <p:cNvSpPr txBox="1">
            <a:spLocks noChangeArrowheads="1"/>
          </p:cNvSpPr>
          <p:nvPr/>
        </p:nvSpPr>
        <p:spPr bwMode="auto">
          <a:xfrm>
            <a:off x="3203575" y="1704975"/>
            <a:ext cx="2232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marL="180975" indent="-180975">
              <a:lnSpc>
                <a:spcPts val="1700"/>
              </a:lnSpc>
              <a:spcBef>
                <a:spcPct val="50000"/>
              </a:spcBef>
            </a:pPr>
            <a:r>
              <a:rPr lang="nl-NL" sz="1400" dirty="0">
                <a:solidFill>
                  <a:schemeClr val="bg1"/>
                </a:solidFill>
              </a:rPr>
              <a:t>[</a:t>
            </a:r>
            <a:r>
              <a:rPr lang="nl-NL" sz="1400" dirty="0" smtClean="0">
                <a:solidFill>
                  <a:schemeClr val="bg1"/>
                </a:solidFill>
              </a:rPr>
              <a:t>Euro/kWh]</a:t>
            </a:r>
            <a:r>
              <a:rPr lang="nl-NL" sz="1600" dirty="0" smtClean="0">
                <a:solidFill>
                  <a:schemeClr val="bg1"/>
                </a:solidFill>
              </a:rPr>
              <a:t> 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112" name="Text Box 15"/>
          <p:cNvSpPr txBox="1">
            <a:spLocks noChangeArrowheads="1"/>
          </p:cNvSpPr>
          <p:nvPr/>
        </p:nvSpPr>
        <p:spPr bwMode="auto">
          <a:xfrm>
            <a:off x="5651500" y="1704975"/>
            <a:ext cx="1943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1700"/>
              </a:lnSpc>
              <a:spcBef>
                <a:spcPct val="50000"/>
              </a:spcBef>
            </a:pPr>
            <a:r>
              <a:rPr lang="nl-NL" sz="1400">
                <a:solidFill>
                  <a:schemeClr val="bg1"/>
                </a:solidFill>
              </a:rPr>
              <a:t>from energy supplier</a:t>
            </a:r>
          </a:p>
        </p:txBody>
      </p:sp>
      <p:sp>
        <p:nvSpPr>
          <p:cNvPr id="3" name="Ovaal 2"/>
          <p:cNvSpPr/>
          <p:nvPr/>
        </p:nvSpPr>
        <p:spPr>
          <a:xfrm>
            <a:off x="7699375" y="3300413"/>
            <a:ext cx="976313" cy="314325"/>
          </a:xfrm>
          <a:prstGeom prst="ellipse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3" name="Ovaal 112"/>
          <p:cNvSpPr/>
          <p:nvPr/>
        </p:nvSpPr>
        <p:spPr>
          <a:xfrm>
            <a:off x="7699375" y="3841750"/>
            <a:ext cx="976313" cy="314325"/>
          </a:xfrm>
          <a:prstGeom prst="ellipse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5" grpId="0"/>
      <p:bldP spid="46" grpId="0"/>
      <p:bldP spid="60" grpId="0"/>
      <p:bldP spid="61" grpId="0"/>
      <p:bldP spid="62" grpId="0"/>
      <p:bldP spid="2" grpId="0" uiExpand="1" build="p" bldLvl="5"/>
      <p:bldP spid="66" grpId="0"/>
      <p:bldP spid="67" grpId="0"/>
      <p:bldP spid="68" grpId="0"/>
      <p:bldP spid="70" grpId="0"/>
      <p:bldP spid="72" grpId="0"/>
      <p:bldP spid="73" grpId="0"/>
      <p:bldP spid="74" grpId="0"/>
      <p:bldP spid="75" grpId="0"/>
      <p:bldP spid="76" grpId="0"/>
      <p:bldP spid="56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9" grpId="0"/>
      <p:bldP spid="90" grpId="0"/>
      <p:bldP spid="92" grpId="0"/>
      <p:bldP spid="93" grpId="0"/>
      <p:bldP spid="95" grpId="0"/>
      <p:bldP spid="96" grpId="0"/>
      <p:bldP spid="98" grpId="0"/>
      <p:bldP spid="99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10" grpId="0"/>
      <p:bldP spid="111" grpId="0"/>
      <p:bldP spid="112" grpId="0"/>
      <p:bldP spid="3" grpId="0" animBg="1"/>
      <p:bldP spid="1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9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0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70"/>
          <p:cNvGrpSpPr>
            <a:grpSpLocks/>
          </p:cNvGrpSpPr>
          <p:nvPr/>
        </p:nvGrpSpPr>
        <p:grpSpPr bwMode="auto">
          <a:xfrm>
            <a:off x="1403350" y="1423988"/>
            <a:ext cx="6048375" cy="3451225"/>
            <a:chOff x="-23" y="1117"/>
            <a:chExt cx="3810" cy="2899"/>
          </a:xfrm>
        </p:grpSpPr>
        <p:sp>
          <p:nvSpPr>
            <p:cNvPr id="22534" name="Text Box 7"/>
            <p:cNvSpPr txBox="1">
              <a:spLocks noChangeArrowheads="1"/>
            </p:cNvSpPr>
            <p:nvPr/>
          </p:nvSpPr>
          <p:spPr bwMode="auto">
            <a:xfrm>
              <a:off x="113" y="1206"/>
              <a:ext cx="2722" cy="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 marL="180975" indent="-180975">
                <a:spcBef>
                  <a:spcPct val="50000"/>
                </a:spcBef>
              </a:pPr>
              <a:endParaRPr lang="nl-NL" sz="2400"/>
            </a:p>
          </p:txBody>
        </p:sp>
        <p:sp>
          <p:nvSpPr>
            <p:cNvPr id="22535" name="Rectangle 8"/>
            <p:cNvSpPr>
              <a:spLocks noChangeArrowheads="1"/>
            </p:cNvSpPr>
            <p:nvPr/>
          </p:nvSpPr>
          <p:spPr bwMode="auto">
            <a:xfrm>
              <a:off x="295" y="1888"/>
              <a:ext cx="1769" cy="1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84" charset="0"/>
              </a:endParaRPr>
            </a:p>
          </p:txBody>
        </p:sp>
        <p:sp>
          <p:nvSpPr>
            <p:cNvPr id="22536" name="Rectangle 9"/>
            <p:cNvSpPr>
              <a:spLocks noChangeArrowheads="1"/>
            </p:cNvSpPr>
            <p:nvPr/>
          </p:nvSpPr>
          <p:spPr bwMode="auto">
            <a:xfrm>
              <a:off x="414" y="2614"/>
              <a:ext cx="57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en-US">
                <a:latin typeface="Calibri" pitchFamily="84" charset="0"/>
              </a:endParaRPr>
            </a:p>
          </p:txBody>
        </p:sp>
        <p:sp>
          <p:nvSpPr>
            <p:cNvPr id="22537" name="Text Box 12"/>
            <p:cNvSpPr txBox="1">
              <a:spLocks noChangeArrowheads="1"/>
            </p:cNvSpPr>
            <p:nvPr/>
          </p:nvSpPr>
          <p:spPr bwMode="auto">
            <a:xfrm>
              <a:off x="189" y="1706"/>
              <a:ext cx="1020" cy="61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sz="1400"/>
                <a:t>lantern</a:t>
              </a:r>
            </a:p>
            <a:p>
              <a:pPr>
                <a:spcBef>
                  <a:spcPct val="50000"/>
                </a:spcBef>
              </a:pPr>
              <a:endParaRPr lang="nl-NL"/>
            </a:p>
          </p:txBody>
        </p:sp>
        <p:sp>
          <p:nvSpPr>
            <p:cNvPr id="22538" name="Text Box 13"/>
            <p:cNvSpPr txBox="1">
              <a:spLocks noChangeArrowheads="1"/>
            </p:cNvSpPr>
            <p:nvPr/>
          </p:nvSpPr>
          <p:spPr bwMode="auto">
            <a:xfrm>
              <a:off x="188" y="1933"/>
              <a:ext cx="1020" cy="53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79388" lvl="1">
                <a:spcBef>
                  <a:spcPct val="50000"/>
                </a:spcBef>
              </a:pPr>
              <a:r>
                <a:rPr lang="nl-NL" sz="1400"/>
                <a:t>height</a:t>
              </a:r>
            </a:p>
            <a:p>
              <a:pPr marL="179388" lvl="1">
                <a:spcBef>
                  <a:spcPct val="50000"/>
                </a:spcBef>
              </a:pPr>
              <a:r>
                <a:rPr lang="nl-NL" sz="1400"/>
                <a:t>power</a:t>
              </a:r>
            </a:p>
          </p:txBody>
        </p:sp>
        <p:sp>
          <p:nvSpPr>
            <p:cNvPr id="22539" name="Text Box 14"/>
            <p:cNvSpPr txBox="1">
              <a:spLocks noChangeArrowheads="1"/>
            </p:cNvSpPr>
            <p:nvPr/>
          </p:nvSpPr>
          <p:spPr bwMode="auto">
            <a:xfrm>
              <a:off x="189" y="3089"/>
              <a:ext cx="1020" cy="87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sz="1400"/>
                <a:t>road</a:t>
              </a:r>
            </a:p>
            <a:p>
              <a:pPr>
                <a:spcBef>
                  <a:spcPct val="50000"/>
                </a:spcBef>
              </a:pPr>
              <a:endParaRPr lang="nl-NL" sz="1400"/>
            </a:p>
            <a:p>
              <a:pPr>
                <a:spcBef>
                  <a:spcPct val="50000"/>
                </a:spcBef>
              </a:pPr>
              <a:endParaRPr lang="nl-NL"/>
            </a:p>
          </p:txBody>
        </p:sp>
        <p:sp>
          <p:nvSpPr>
            <p:cNvPr id="22540" name="Text Box 15"/>
            <p:cNvSpPr txBox="1">
              <a:spLocks noChangeArrowheads="1"/>
            </p:cNvSpPr>
            <p:nvPr/>
          </p:nvSpPr>
          <p:spPr bwMode="auto">
            <a:xfrm>
              <a:off x="189" y="3305"/>
              <a:ext cx="1020" cy="711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79388" lvl="1">
                <a:spcBef>
                  <a:spcPct val="50000"/>
                </a:spcBef>
              </a:pPr>
              <a:r>
                <a:rPr lang="nl-NL" sz="1400"/>
                <a:t>width</a:t>
              </a:r>
            </a:p>
            <a:p>
              <a:pPr marL="179388" lvl="1">
                <a:spcBef>
                  <a:spcPct val="50000"/>
                </a:spcBef>
              </a:pPr>
              <a:r>
                <a:rPr lang="nl-NL" sz="1400"/>
                <a:t>surface reflectance</a:t>
              </a:r>
            </a:p>
          </p:txBody>
        </p:sp>
        <p:sp>
          <p:nvSpPr>
            <p:cNvPr id="22541" name="Text Box 17"/>
            <p:cNvSpPr txBox="1">
              <a:spLocks noChangeArrowheads="1"/>
            </p:cNvSpPr>
            <p:nvPr/>
          </p:nvSpPr>
          <p:spPr bwMode="auto">
            <a:xfrm>
              <a:off x="2766" y="3385"/>
              <a:ext cx="1021" cy="26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sz="1400"/>
                <a:t>traffic</a:t>
              </a:r>
              <a:endParaRPr lang="nl-NL"/>
            </a:p>
          </p:txBody>
        </p:sp>
        <p:sp>
          <p:nvSpPr>
            <p:cNvPr id="22542" name="Text Box 18"/>
            <p:cNvSpPr txBox="1">
              <a:spLocks noChangeArrowheads="1"/>
            </p:cNvSpPr>
            <p:nvPr/>
          </p:nvSpPr>
          <p:spPr bwMode="auto">
            <a:xfrm>
              <a:off x="2766" y="3556"/>
              <a:ext cx="1021" cy="26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lvl="1">
                <a:spcBef>
                  <a:spcPct val="50000"/>
                </a:spcBef>
              </a:pPr>
              <a:r>
                <a:rPr lang="nl-NL" sz="1400"/>
                <a:t>density</a:t>
              </a:r>
            </a:p>
          </p:txBody>
        </p:sp>
        <p:sp>
          <p:nvSpPr>
            <p:cNvPr id="22543" name="Text Box 19"/>
            <p:cNvSpPr txBox="1">
              <a:spLocks noChangeArrowheads="1"/>
            </p:cNvSpPr>
            <p:nvPr/>
          </p:nvSpPr>
          <p:spPr bwMode="auto">
            <a:xfrm>
              <a:off x="2766" y="2205"/>
              <a:ext cx="1021" cy="26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sz="1400"/>
                <a:t>car</a:t>
              </a:r>
              <a:endParaRPr lang="nl-NL"/>
            </a:p>
          </p:txBody>
        </p:sp>
        <p:sp>
          <p:nvSpPr>
            <p:cNvPr id="22544" name="Text Box 20"/>
            <p:cNvSpPr txBox="1">
              <a:spLocks noChangeArrowheads="1"/>
            </p:cNvSpPr>
            <p:nvPr/>
          </p:nvSpPr>
          <p:spPr bwMode="auto">
            <a:xfrm>
              <a:off x="2766" y="2386"/>
              <a:ext cx="1021" cy="53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79388" lvl="1">
                <a:spcBef>
                  <a:spcPct val="50000"/>
                </a:spcBef>
              </a:pPr>
              <a:r>
                <a:rPr lang="nl-NL" sz="1400"/>
                <a:t>speed</a:t>
              </a:r>
            </a:p>
            <a:p>
              <a:pPr marL="179388" lvl="1">
                <a:spcBef>
                  <a:spcPct val="50000"/>
                </a:spcBef>
              </a:pPr>
              <a:r>
                <a:rPr lang="nl-NL" sz="1400"/>
                <a:t>height</a:t>
              </a:r>
            </a:p>
          </p:txBody>
        </p:sp>
        <p:sp>
          <p:nvSpPr>
            <p:cNvPr id="22545" name="Text Box 21"/>
            <p:cNvSpPr txBox="1">
              <a:spLocks noChangeArrowheads="1"/>
            </p:cNvSpPr>
            <p:nvPr/>
          </p:nvSpPr>
          <p:spPr bwMode="auto">
            <a:xfrm>
              <a:off x="2766" y="1117"/>
              <a:ext cx="1021" cy="61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sz="1400"/>
                <a:t>driver</a:t>
              </a:r>
            </a:p>
            <a:p>
              <a:pPr>
                <a:spcBef>
                  <a:spcPct val="50000"/>
                </a:spcBef>
              </a:pPr>
              <a:endParaRPr lang="nl-NL"/>
            </a:p>
          </p:txBody>
        </p:sp>
        <p:sp>
          <p:nvSpPr>
            <p:cNvPr id="22546" name="Text Box 22"/>
            <p:cNvSpPr txBox="1">
              <a:spLocks noChangeArrowheads="1"/>
            </p:cNvSpPr>
            <p:nvPr/>
          </p:nvSpPr>
          <p:spPr bwMode="auto">
            <a:xfrm>
              <a:off x="2766" y="1298"/>
              <a:ext cx="1021" cy="443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179388" lvl="1">
                <a:spcBef>
                  <a:spcPct val="50000"/>
                </a:spcBef>
              </a:pPr>
              <a:r>
                <a:rPr lang="nl-NL" sz="1400"/>
                <a:t>visual capabilities</a:t>
              </a:r>
            </a:p>
          </p:txBody>
        </p:sp>
        <p:sp>
          <p:nvSpPr>
            <p:cNvPr id="22547" name="AutoShape 23"/>
            <p:cNvSpPr>
              <a:spLocks noChangeArrowheads="1"/>
            </p:cNvSpPr>
            <p:nvPr/>
          </p:nvSpPr>
          <p:spPr bwMode="auto">
            <a:xfrm>
              <a:off x="1454" y="3654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nl-NL" sz="1400">
                  <a:latin typeface="Calibri" pitchFamily="84" charset="0"/>
                </a:rPr>
                <a:t>rides on</a:t>
              </a:r>
            </a:p>
          </p:txBody>
        </p:sp>
        <p:sp>
          <p:nvSpPr>
            <p:cNvPr id="22548" name="AutoShape 24"/>
            <p:cNvSpPr>
              <a:spLocks noChangeArrowheads="1"/>
            </p:cNvSpPr>
            <p:nvPr/>
          </p:nvSpPr>
          <p:spPr bwMode="auto">
            <a:xfrm>
              <a:off x="2835" y="2948"/>
              <a:ext cx="882" cy="301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nl-NL" sz="1400">
                  <a:latin typeface="Calibri" pitchFamily="84" charset="0"/>
                </a:rPr>
                <a:t>consists of</a:t>
              </a:r>
            </a:p>
          </p:txBody>
        </p:sp>
        <p:sp>
          <p:nvSpPr>
            <p:cNvPr id="22549" name="AutoShape 25"/>
            <p:cNvSpPr>
              <a:spLocks noChangeArrowheads="1"/>
            </p:cNvSpPr>
            <p:nvPr/>
          </p:nvSpPr>
          <p:spPr bwMode="auto">
            <a:xfrm>
              <a:off x="2836" y="1797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nl-NL" sz="1400">
                  <a:latin typeface="Calibri" pitchFamily="84" charset="0"/>
                </a:rPr>
                <a:t>operated by</a:t>
              </a:r>
            </a:p>
          </p:txBody>
        </p:sp>
        <p:sp>
          <p:nvSpPr>
            <p:cNvPr id="22550" name="AutoShape 26"/>
            <p:cNvSpPr>
              <a:spLocks noChangeArrowheads="1"/>
            </p:cNvSpPr>
            <p:nvPr/>
          </p:nvSpPr>
          <p:spPr bwMode="auto">
            <a:xfrm>
              <a:off x="1680" y="2205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nl-NL" sz="1400">
                  <a:latin typeface="Calibri" pitchFamily="84" charset="0"/>
                </a:rPr>
                <a:t>sees</a:t>
              </a:r>
            </a:p>
          </p:txBody>
        </p:sp>
        <p:sp>
          <p:nvSpPr>
            <p:cNvPr id="22551" name="AutoShape 27"/>
            <p:cNvSpPr>
              <a:spLocks noChangeArrowheads="1"/>
            </p:cNvSpPr>
            <p:nvPr/>
          </p:nvSpPr>
          <p:spPr bwMode="auto">
            <a:xfrm>
              <a:off x="257" y="1130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nl-NL" sz="1400">
                  <a:latin typeface="Calibri" pitchFamily="84" charset="0"/>
                </a:rPr>
                <a:t>adjacent</a:t>
              </a:r>
            </a:p>
          </p:txBody>
        </p:sp>
        <p:sp>
          <p:nvSpPr>
            <p:cNvPr id="22552" name="Text Box 28"/>
            <p:cNvSpPr txBox="1">
              <a:spLocks noChangeArrowheads="1"/>
            </p:cNvSpPr>
            <p:nvPr/>
          </p:nvSpPr>
          <p:spPr bwMode="auto">
            <a:xfrm>
              <a:off x="18" y="1929"/>
              <a:ext cx="16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  <p:cxnSp>
          <p:nvCxnSpPr>
            <p:cNvPr id="22553" name="AutoShape 29"/>
            <p:cNvCxnSpPr>
              <a:cxnSpLocks noChangeShapeType="1"/>
              <a:stCxn id="22542" idx="1"/>
              <a:endCxn id="22547" idx="3"/>
            </p:cNvCxnSpPr>
            <p:nvPr/>
          </p:nvCxnSpPr>
          <p:spPr bwMode="auto">
            <a:xfrm rot="10800000" flipV="1">
              <a:off x="2336" y="3688"/>
              <a:ext cx="430" cy="117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22554" name="AutoShape 30"/>
            <p:cNvCxnSpPr>
              <a:cxnSpLocks noChangeShapeType="1"/>
              <a:stCxn id="22547" idx="1"/>
              <a:endCxn id="22540" idx="3"/>
            </p:cNvCxnSpPr>
            <p:nvPr/>
          </p:nvCxnSpPr>
          <p:spPr bwMode="auto">
            <a:xfrm rot="10800000">
              <a:off x="1209" y="3661"/>
              <a:ext cx="245" cy="144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2555" name="AutoShape 31"/>
            <p:cNvCxnSpPr>
              <a:cxnSpLocks noChangeShapeType="1"/>
              <a:stCxn id="22543" idx="0"/>
              <a:endCxn id="22549" idx="2"/>
            </p:cNvCxnSpPr>
            <p:nvPr/>
          </p:nvCxnSpPr>
          <p:spPr bwMode="auto">
            <a:xfrm flipV="1">
              <a:off x="3277" y="2099"/>
              <a:ext cx="1" cy="106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2556" name="AutoShape 32"/>
            <p:cNvCxnSpPr>
              <a:cxnSpLocks noChangeShapeType="1"/>
              <a:stCxn id="22546" idx="1"/>
              <a:endCxn id="22550" idx="3"/>
            </p:cNvCxnSpPr>
            <p:nvPr/>
          </p:nvCxnSpPr>
          <p:spPr bwMode="auto">
            <a:xfrm rot="10800000" flipV="1">
              <a:off x="2562" y="1517"/>
              <a:ext cx="204" cy="839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22557" name="AutoShape 33"/>
            <p:cNvCxnSpPr>
              <a:cxnSpLocks noChangeShapeType="1"/>
              <a:stCxn id="22550" idx="1"/>
              <a:endCxn id="22539" idx="3"/>
            </p:cNvCxnSpPr>
            <p:nvPr/>
          </p:nvCxnSpPr>
          <p:spPr bwMode="auto">
            <a:xfrm rot="10800000" flipV="1">
              <a:off x="1209" y="2356"/>
              <a:ext cx="471" cy="1172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2558" name="AutoShape 34"/>
            <p:cNvCxnSpPr>
              <a:cxnSpLocks noChangeShapeType="1"/>
              <a:stCxn id="22548" idx="0"/>
              <a:endCxn id="22544" idx="2"/>
            </p:cNvCxnSpPr>
            <p:nvPr/>
          </p:nvCxnSpPr>
          <p:spPr bwMode="auto">
            <a:xfrm rot="5400000" flipH="1" flipV="1">
              <a:off x="3261" y="2932"/>
              <a:ext cx="31" cy="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2559" name="AutoShape 35"/>
            <p:cNvCxnSpPr>
              <a:cxnSpLocks noChangeShapeType="1"/>
              <a:stCxn id="22548" idx="2"/>
              <a:endCxn id="22541" idx="0"/>
            </p:cNvCxnSpPr>
            <p:nvPr/>
          </p:nvCxnSpPr>
          <p:spPr bwMode="auto">
            <a:xfrm rot="16200000" flipH="1">
              <a:off x="3208" y="3317"/>
              <a:ext cx="136" cy="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22560" name="AutoShape 36"/>
            <p:cNvCxnSpPr>
              <a:cxnSpLocks noChangeShapeType="1"/>
              <a:stCxn id="22586" idx="2"/>
              <a:endCxn id="22539" idx="0"/>
            </p:cNvCxnSpPr>
            <p:nvPr/>
          </p:nvCxnSpPr>
          <p:spPr bwMode="auto">
            <a:xfrm rot="5400000">
              <a:off x="824" y="2745"/>
              <a:ext cx="219" cy="470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2561" name="AutoShape 37"/>
            <p:cNvCxnSpPr>
              <a:cxnSpLocks noChangeShapeType="1"/>
              <a:stCxn id="22586" idx="0"/>
              <a:endCxn id="22538" idx="2"/>
            </p:cNvCxnSpPr>
            <p:nvPr/>
          </p:nvCxnSpPr>
          <p:spPr bwMode="auto">
            <a:xfrm rot="16200000" flipV="1">
              <a:off x="881" y="2280"/>
              <a:ext cx="105" cy="47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22562" name="AutoShape 38"/>
            <p:cNvCxnSpPr>
              <a:cxnSpLocks noChangeShapeType="1"/>
              <a:stCxn id="22549" idx="0"/>
              <a:endCxn id="22546" idx="2"/>
            </p:cNvCxnSpPr>
            <p:nvPr/>
          </p:nvCxnSpPr>
          <p:spPr bwMode="auto">
            <a:xfrm flipH="1" flipV="1">
              <a:off x="3277" y="1737"/>
              <a:ext cx="1" cy="60"/>
            </a:xfrm>
            <a:prstGeom prst="straightConnector1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</p:cxnSp>
        <p:cxnSp>
          <p:nvCxnSpPr>
            <p:cNvPr id="22563" name="AutoShape 39"/>
            <p:cNvCxnSpPr>
              <a:cxnSpLocks noChangeShapeType="1"/>
              <a:stCxn id="22538" idx="3"/>
              <a:endCxn id="22550" idx="0"/>
            </p:cNvCxnSpPr>
            <p:nvPr/>
          </p:nvCxnSpPr>
          <p:spPr bwMode="auto">
            <a:xfrm>
              <a:off x="1208" y="2198"/>
              <a:ext cx="913" cy="7"/>
            </a:xfrm>
            <a:prstGeom prst="bentConnector2">
              <a:avLst/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22564" name="AutoShape 40"/>
            <p:cNvCxnSpPr>
              <a:cxnSpLocks noChangeShapeType="1"/>
              <a:stCxn id="22538" idx="1"/>
              <a:endCxn id="22551" idx="1"/>
            </p:cNvCxnSpPr>
            <p:nvPr/>
          </p:nvCxnSpPr>
          <p:spPr bwMode="auto">
            <a:xfrm rot="10800000" flipH="1">
              <a:off x="188" y="1281"/>
              <a:ext cx="69" cy="917"/>
            </a:xfrm>
            <a:prstGeom prst="bentConnector3">
              <a:avLst>
                <a:gd name="adj1" fmla="val -208699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22565" name="AutoShape 41"/>
            <p:cNvCxnSpPr>
              <a:cxnSpLocks noChangeShapeType="1"/>
              <a:stCxn id="22551" idx="3"/>
              <a:endCxn id="22537" idx="0"/>
            </p:cNvCxnSpPr>
            <p:nvPr/>
          </p:nvCxnSpPr>
          <p:spPr bwMode="auto">
            <a:xfrm flipH="1">
              <a:off x="699" y="1281"/>
              <a:ext cx="441" cy="425"/>
            </a:xfrm>
            <a:prstGeom prst="bentConnector4">
              <a:avLst>
                <a:gd name="adj1" fmla="val -32653"/>
                <a:gd name="adj2" fmla="val 67764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2566" name="Text Box 42"/>
            <p:cNvSpPr txBox="1">
              <a:spLocks noChangeArrowheads="1"/>
            </p:cNvSpPr>
            <p:nvPr/>
          </p:nvSpPr>
          <p:spPr bwMode="auto">
            <a:xfrm>
              <a:off x="3107" y="3203"/>
              <a:ext cx="16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  <p:sp>
          <p:nvSpPr>
            <p:cNvPr id="22567" name="Text Box 43"/>
            <p:cNvSpPr txBox="1">
              <a:spLocks noChangeArrowheads="1"/>
            </p:cNvSpPr>
            <p:nvPr/>
          </p:nvSpPr>
          <p:spPr bwMode="auto">
            <a:xfrm>
              <a:off x="3107" y="1616"/>
              <a:ext cx="16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  <p:sp>
          <p:nvSpPr>
            <p:cNvPr id="22568" name="Text Box 44"/>
            <p:cNvSpPr txBox="1">
              <a:spLocks noChangeArrowheads="1"/>
            </p:cNvSpPr>
            <p:nvPr/>
          </p:nvSpPr>
          <p:spPr bwMode="auto">
            <a:xfrm>
              <a:off x="3107" y="2024"/>
              <a:ext cx="16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  <p:sp>
          <p:nvSpPr>
            <p:cNvPr id="22569" name="Text Box 45"/>
            <p:cNvSpPr txBox="1">
              <a:spLocks noChangeArrowheads="1"/>
            </p:cNvSpPr>
            <p:nvPr/>
          </p:nvSpPr>
          <p:spPr bwMode="auto">
            <a:xfrm>
              <a:off x="657" y="2250"/>
              <a:ext cx="16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/>
                <a:t>n</a:t>
              </a:r>
            </a:p>
          </p:txBody>
        </p:sp>
        <p:sp>
          <p:nvSpPr>
            <p:cNvPr id="22570" name="Text Box 46"/>
            <p:cNvSpPr txBox="1">
              <a:spLocks noChangeArrowheads="1"/>
            </p:cNvSpPr>
            <p:nvPr/>
          </p:nvSpPr>
          <p:spPr bwMode="auto">
            <a:xfrm>
              <a:off x="703" y="2927"/>
              <a:ext cx="16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  <p:sp>
          <p:nvSpPr>
            <p:cNvPr id="22571" name="Text Box 47"/>
            <p:cNvSpPr txBox="1">
              <a:spLocks noChangeArrowheads="1"/>
            </p:cNvSpPr>
            <p:nvPr/>
          </p:nvSpPr>
          <p:spPr bwMode="auto">
            <a:xfrm>
              <a:off x="1202" y="2110"/>
              <a:ext cx="22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/>
                <a:t>n</a:t>
              </a:r>
            </a:p>
          </p:txBody>
        </p:sp>
        <p:sp>
          <p:nvSpPr>
            <p:cNvPr id="22572" name="Text Box 48"/>
            <p:cNvSpPr txBox="1">
              <a:spLocks noChangeArrowheads="1"/>
            </p:cNvSpPr>
            <p:nvPr/>
          </p:nvSpPr>
          <p:spPr bwMode="auto">
            <a:xfrm>
              <a:off x="1202" y="3203"/>
              <a:ext cx="16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  <p:sp>
          <p:nvSpPr>
            <p:cNvPr id="22573" name="Text Box 49"/>
            <p:cNvSpPr txBox="1">
              <a:spLocks noChangeArrowheads="1"/>
            </p:cNvSpPr>
            <p:nvPr/>
          </p:nvSpPr>
          <p:spPr bwMode="auto">
            <a:xfrm>
              <a:off x="2381" y="1206"/>
              <a:ext cx="16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  <p:sp>
          <p:nvSpPr>
            <p:cNvPr id="22574" name="Text Box 50"/>
            <p:cNvSpPr txBox="1">
              <a:spLocks noChangeArrowheads="1"/>
            </p:cNvSpPr>
            <p:nvPr/>
          </p:nvSpPr>
          <p:spPr bwMode="auto">
            <a:xfrm>
              <a:off x="748" y="1521"/>
              <a:ext cx="16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/>
                <a:t>2</a:t>
              </a:r>
            </a:p>
          </p:txBody>
        </p:sp>
        <p:sp>
          <p:nvSpPr>
            <p:cNvPr id="22575" name="Text Box 51"/>
            <p:cNvSpPr txBox="1">
              <a:spLocks noChangeArrowheads="1"/>
            </p:cNvSpPr>
            <p:nvPr/>
          </p:nvSpPr>
          <p:spPr bwMode="auto">
            <a:xfrm>
              <a:off x="3078" y="2745"/>
              <a:ext cx="16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/>
                <a:t>n</a:t>
              </a:r>
            </a:p>
          </p:txBody>
        </p:sp>
        <p:sp>
          <p:nvSpPr>
            <p:cNvPr id="22576" name="Text Box 52"/>
            <p:cNvSpPr txBox="1">
              <a:spLocks noChangeArrowheads="1"/>
            </p:cNvSpPr>
            <p:nvPr/>
          </p:nvSpPr>
          <p:spPr bwMode="auto">
            <a:xfrm>
              <a:off x="2336" y="3381"/>
              <a:ext cx="16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  <p:sp>
          <p:nvSpPr>
            <p:cNvPr id="22577" name="Text Box 53"/>
            <p:cNvSpPr txBox="1">
              <a:spLocks noChangeArrowheads="1"/>
            </p:cNvSpPr>
            <p:nvPr/>
          </p:nvSpPr>
          <p:spPr bwMode="auto">
            <a:xfrm>
              <a:off x="1202" y="3563"/>
              <a:ext cx="16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  <p:sp>
          <p:nvSpPr>
            <p:cNvPr id="22578" name="Text Box 54"/>
            <p:cNvSpPr txBox="1">
              <a:spLocks noChangeArrowheads="1"/>
            </p:cNvSpPr>
            <p:nvPr/>
          </p:nvSpPr>
          <p:spPr bwMode="auto">
            <a:xfrm>
              <a:off x="1541" y="1117"/>
              <a:ext cx="1021" cy="26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sz="1400"/>
                <a:t>authority</a:t>
              </a:r>
              <a:endParaRPr lang="nl-NL"/>
            </a:p>
          </p:txBody>
        </p:sp>
        <p:sp>
          <p:nvSpPr>
            <p:cNvPr id="22579" name="Text Box 55"/>
            <p:cNvSpPr txBox="1">
              <a:spLocks noChangeArrowheads="1"/>
            </p:cNvSpPr>
            <p:nvPr/>
          </p:nvSpPr>
          <p:spPr bwMode="auto">
            <a:xfrm>
              <a:off x="1541" y="1288"/>
              <a:ext cx="1021" cy="264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marL="266700" lvl="1">
                <a:spcBef>
                  <a:spcPct val="50000"/>
                </a:spcBef>
              </a:pPr>
              <a:r>
                <a:rPr lang="nl-NL" sz="1400"/>
                <a:t>expenses</a:t>
              </a:r>
            </a:p>
          </p:txBody>
        </p:sp>
        <p:sp>
          <p:nvSpPr>
            <p:cNvPr id="22580" name="AutoShape 56"/>
            <p:cNvSpPr>
              <a:spLocks noChangeArrowheads="1"/>
            </p:cNvSpPr>
            <p:nvPr/>
          </p:nvSpPr>
          <p:spPr bwMode="auto">
            <a:xfrm>
              <a:off x="1701" y="1661"/>
              <a:ext cx="882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nl-NL" sz="1400">
                  <a:latin typeface="Calibri" pitchFamily="84" charset="0"/>
                </a:rPr>
                <a:t>pays</a:t>
              </a:r>
            </a:p>
          </p:txBody>
        </p:sp>
        <p:cxnSp>
          <p:nvCxnSpPr>
            <p:cNvPr id="22581" name="AutoShape 57"/>
            <p:cNvCxnSpPr>
              <a:cxnSpLocks noChangeShapeType="1"/>
              <a:stCxn id="22579" idx="2"/>
              <a:endCxn id="22580" idx="0"/>
            </p:cNvCxnSpPr>
            <p:nvPr/>
          </p:nvCxnSpPr>
          <p:spPr bwMode="auto">
            <a:xfrm rot="16200000" flipH="1">
              <a:off x="2040" y="1559"/>
              <a:ext cx="114" cy="91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22582" name="AutoShape 58"/>
            <p:cNvCxnSpPr>
              <a:cxnSpLocks noChangeShapeType="1"/>
              <a:stCxn id="22580" idx="1"/>
              <a:endCxn id="22537" idx="3"/>
            </p:cNvCxnSpPr>
            <p:nvPr/>
          </p:nvCxnSpPr>
          <p:spPr bwMode="auto">
            <a:xfrm rot="10800000" flipV="1">
              <a:off x="1209" y="1812"/>
              <a:ext cx="492" cy="197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2583" name="Text Box 59"/>
            <p:cNvSpPr txBox="1">
              <a:spLocks noChangeArrowheads="1"/>
            </p:cNvSpPr>
            <p:nvPr/>
          </p:nvSpPr>
          <p:spPr bwMode="auto">
            <a:xfrm>
              <a:off x="1202" y="1888"/>
              <a:ext cx="22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/>
                <a:t>n</a:t>
              </a:r>
            </a:p>
          </p:txBody>
        </p:sp>
        <p:sp>
          <p:nvSpPr>
            <p:cNvPr id="22584" name="Text Box 60"/>
            <p:cNvSpPr txBox="1">
              <a:spLocks noChangeArrowheads="1"/>
            </p:cNvSpPr>
            <p:nvPr/>
          </p:nvSpPr>
          <p:spPr bwMode="auto">
            <a:xfrm>
              <a:off x="1899" y="1434"/>
              <a:ext cx="16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  <p:sp>
          <p:nvSpPr>
            <p:cNvPr id="22585" name="Text Box 61"/>
            <p:cNvSpPr txBox="1">
              <a:spLocks noChangeArrowheads="1"/>
            </p:cNvSpPr>
            <p:nvPr/>
          </p:nvSpPr>
          <p:spPr bwMode="auto">
            <a:xfrm>
              <a:off x="2624" y="1253"/>
              <a:ext cx="16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  <p:sp>
          <p:nvSpPr>
            <p:cNvPr id="22586" name="AutoShape 16"/>
            <p:cNvSpPr>
              <a:spLocks noChangeArrowheads="1"/>
            </p:cNvSpPr>
            <p:nvPr/>
          </p:nvSpPr>
          <p:spPr bwMode="auto">
            <a:xfrm>
              <a:off x="727" y="2568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nl-NL" sz="1400">
                  <a:latin typeface="Calibri" pitchFamily="84" charset="0"/>
                </a:rPr>
                <a:t>illuminate</a:t>
              </a:r>
            </a:p>
          </p:txBody>
        </p:sp>
        <p:sp>
          <p:nvSpPr>
            <p:cNvPr id="22587" name="AutoShape 62"/>
            <p:cNvSpPr>
              <a:spLocks noChangeArrowheads="1"/>
            </p:cNvSpPr>
            <p:nvPr/>
          </p:nvSpPr>
          <p:spPr bwMode="auto">
            <a:xfrm>
              <a:off x="-23" y="2568"/>
              <a:ext cx="883" cy="302"/>
            </a:xfrm>
            <a:prstGeom prst="diamond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nl-NL" sz="1400">
                  <a:latin typeface="Calibri" pitchFamily="84" charset="0"/>
                </a:rPr>
                <a:t>located on</a:t>
              </a:r>
            </a:p>
          </p:txBody>
        </p:sp>
        <p:cxnSp>
          <p:nvCxnSpPr>
            <p:cNvPr id="22588" name="AutoShape 63"/>
            <p:cNvCxnSpPr>
              <a:cxnSpLocks noChangeShapeType="1"/>
              <a:stCxn id="22587" idx="0"/>
              <a:endCxn id="22538" idx="2"/>
            </p:cNvCxnSpPr>
            <p:nvPr/>
          </p:nvCxnSpPr>
          <p:spPr bwMode="auto">
            <a:xfrm rot="5400000" flipH="1" flipV="1">
              <a:off x="506" y="2376"/>
              <a:ext cx="105" cy="279"/>
            </a:xfrm>
            <a:prstGeom prst="bentConnector3">
              <a:avLst>
                <a:gd name="adj1" fmla="val 50000"/>
              </a:avLst>
            </a:prstGeom>
            <a:noFill/>
            <a:ln w="50800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22589" name="Freeform 68"/>
            <p:cNvSpPr>
              <a:spLocks/>
            </p:cNvSpPr>
            <p:nvPr/>
          </p:nvSpPr>
          <p:spPr bwMode="auto">
            <a:xfrm>
              <a:off x="431" y="2840"/>
              <a:ext cx="44" cy="270"/>
            </a:xfrm>
            <a:custGeom>
              <a:avLst/>
              <a:gdLst>
                <a:gd name="T0" fmla="*/ 0 w 1"/>
                <a:gd name="T1" fmla="*/ 0 h 181"/>
                <a:gd name="T2" fmla="*/ 0 w 1"/>
                <a:gd name="T3" fmla="*/ 1996 h 181"/>
                <a:gd name="T4" fmla="*/ 0 60000 65536"/>
                <a:gd name="T5" fmla="*/ 0 60000 65536"/>
                <a:gd name="T6" fmla="*/ 0 w 1"/>
                <a:gd name="T7" fmla="*/ 0 h 181"/>
                <a:gd name="T8" fmla="*/ 1 w 1"/>
                <a:gd name="T9" fmla="*/ 181 h 18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81">
                  <a:moveTo>
                    <a:pt x="0" y="0"/>
                  </a:moveTo>
                  <a:cubicBezTo>
                    <a:pt x="0" y="75"/>
                    <a:pt x="0" y="151"/>
                    <a:pt x="0" y="181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endParaRPr lang="en-US">
                <a:latin typeface="Calibri" pitchFamily="84" charset="0"/>
              </a:endParaRPr>
            </a:p>
          </p:txBody>
        </p:sp>
        <p:sp>
          <p:nvSpPr>
            <p:cNvPr id="22590" name="Text Box 69"/>
            <p:cNvSpPr txBox="1">
              <a:spLocks noChangeArrowheads="1"/>
            </p:cNvSpPr>
            <p:nvPr/>
          </p:nvSpPr>
          <p:spPr bwMode="auto">
            <a:xfrm>
              <a:off x="249" y="2927"/>
              <a:ext cx="16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/>
                <a:t>1</a:t>
              </a:r>
            </a:p>
          </p:txBody>
        </p:sp>
      </p:grpSp>
      <p:sp>
        <p:nvSpPr>
          <p:cNvPr id="2" name="Tekstvak 1"/>
          <p:cNvSpPr txBox="1"/>
          <p:nvPr/>
        </p:nvSpPr>
        <p:spPr>
          <a:xfrm>
            <a:off x="194400" y="194400"/>
            <a:ext cx="6554788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How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deal with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maxInt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minInt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14" name="Tekstvak 113"/>
          <p:cNvSpPr txBox="1"/>
          <p:nvPr/>
        </p:nvSpPr>
        <p:spPr>
          <a:xfrm>
            <a:off x="194400" y="914400"/>
            <a:ext cx="6554788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Focus on the ‘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sees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’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relation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Ovaal 2"/>
          <p:cNvSpPr/>
          <p:nvPr/>
        </p:nvSpPr>
        <p:spPr>
          <a:xfrm>
            <a:off x="4083050" y="2527300"/>
            <a:ext cx="1423988" cy="723900"/>
          </a:xfrm>
          <a:prstGeom prst="ellipse">
            <a:avLst/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9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0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578" name="Rectangle 8"/>
          <p:cNvSpPr>
            <a:spLocks noChangeArrowheads="1"/>
          </p:cNvSpPr>
          <p:nvPr/>
        </p:nvSpPr>
        <p:spPr bwMode="auto">
          <a:xfrm>
            <a:off x="1908175" y="2343150"/>
            <a:ext cx="2808288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>
              <a:latin typeface="Calibri" pitchFamily="84" charset="0"/>
            </a:endParaRPr>
          </a:p>
        </p:txBody>
      </p:sp>
      <p:sp>
        <p:nvSpPr>
          <p:cNvPr id="24579" name="Rectangle 9"/>
          <p:cNvSpPr>
            <a:spLocks noChangeArrowheads="1"/>
          </p:cNvSpPr>
          <p:nvPr/>
        </p:nvSpPr>
        <p:spPr bwMode="auto">
          <a:xfrm>
            <a:off x="2097088" y="320675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</a:bodyPr>
          <a:lstStyle/>
          <a:p>
            <a:endParaRPr lang="en-US">
              <a:latin typeface="Calibri" pitchFamily="84" charset="0"/>
            </a:endParaRPr>
          </a:p>
        </p:txBody>
      </p:sp>
      <p:sp>
        <p:nvSpPr>
          <p:cNvPr id="24580" name="Text Box 12"/>
          <p:cNvSpPr txBox="1">
            <a:spLocks noChangeArrowheads="1"/>
          </p:cNvSpPr>
          <p:nvPr/>
        </p:nvSpPr>
        <p:spPr bwMode="auto">
          <a:xfrm>
            <a:off x="1739900" y="2125663"/>
            <a:ext cx="1619250" cy="727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lantern</a:t>
            </a: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1738313" y="2395538"/>
            <a:ext cx="1619250" cy="63341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79388" lvl="1">
              <a:spcBef>
                <a:spcPct val="50000"/>
              </a:spcBef>
            </a:pPr>
            <a:r>
              <a:rPr lang="nl-NL" sz="1400"/>
              <a:t>height</a:t>
            </a:r>
          </a:p>
          <a:p>
            <a:pPr marL="179388" lvl="1">
              <a:spcBef>
                <a:spcPct val="50000"/>
              </a:spcBef>
            </a:pPr>
            <a:r>
              <a:rPr lang="nl-NL" sz="1400"/>
              <a:t>power</a:t>
            </a:r>
          </a:p>
        </p:txBody>
      </p:sp>
      <p:sp>
        <p:nvSpPr>
          <p:cNvPr id="24582" name="Text Box 14"/>
          <p:cNvSpPr txBox="1">
            <a:spLocks noChangeArrowheads="1"/>
          </p:cNvSpPr>
          <p:nvPr/>
        </p:nvSpPr>
        <p:spPr bwMode="auto">
          <a:xfrm>
            <a:off x="1739900" y="3771900"/>
            <a:ext cx="1619250" cy="1046163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road</a:t>
            </a:r>
          </a:p>
          <a:p>
            <a:pPr>
              <a:spcBef>
                <a:spcPct val="50000"/>
              </a:spcBef>
            </a:pPr>
            <a:endParaRPr lang="nl-NL" sz="1400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24583" name="Text Box 15"/>
          <p:cNvSpPr txBox="1">
            <a:spLocks noChangeArrowheads="1"/>
          </p:cNvSpPr>
          <p:nvPr/>
        </p:nvSpPr>
        <p:spPr bwMode="auto">
          <a:xfrm>
            <a:off x="1739900" y="4029075"/>
            <a:ext cx="1619250" cy="8461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79388" lvl="1">
              <a:spcBef>
                <a:spcPct val="50000"/>
              </a:spcBef>
            </a:pPr>
            <a:r>
              <a:rPr lang="nl-NL" sz="1400"/>
              <a:t>width</a:t>
            </a:r>
          </a:p>
          <a:p>
            <a:pPr marL="179388" lvl="1">
              <a:spcBef>
                <a:spcPct val="50000"/>
              </a:spcBef>
            </a:pPr>
            <a:r>
              <a:rPr lang="nl-NL" sz="1400"/>
              <a:t>surface reflectance</a:t>
            </a:r>
          </a:p>
        </p:txBody>
      </p:sp>
      <p:sp>
        <p:nvSpPr>
          <p:cNvPr id="24584" name="Text Box 21"/>
          <p:cNvSpPr txBox="1">
            <a:spLocks noChangeArrowheads="1"/>
          </p:cNvSpPr>
          <p:nvPr/>
        </p:nvSpPr>
        <p:spPr bwMode="auto">
          <a:xfrm>
            <a:off x="5830888" y="1423988"/>
            <a:ext cx="1620837" cy="7270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/>
              <a:t>driver</a:t>
            </a:r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24585" name="Text Box 22"/>
          <p:cNvSpPr txBox="1">
            <a:spLocks noChangeArrowheads="1"/>
          </p:cNvSpPr>
          <p:nvPr/>
        </p:nvSpPr>
        <p:spPr bwMode="auto">
          <a:xfrm>
            <a:off x="5830888" y="1639888"/>
            <a:ext cx="1620837" cy="5270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179388" lvl="1">
              <a:spcBef>
                <a:spcPct val="50000"/>
              </a:spcBef>
            </a:pPr>
            <a:r>
              <a:rPr lang="nl-NL" sz="1400"/>
              <a:t>visual capabilities</a:t>
            </a:r>
          </a:p>
        </p:txBody>
      </p:sp>
      <p:sp>
        <p:nvSpPr>
          <p:cNvPr id="24586" name="AutoShape 26"/>
          <p:cNvSpPr>
            <a:spLocks noChangeArrowheads="1"/>
          </p:cNvSpPr>
          <p:nvPr/>
        </p:nvSpPr>
        <p:spPr bwMode="auto">
          <a:xfrm>
            <a:off x="4106863" y="2719388"/>
            <a:ext cx="1400175" cy="360362"/>
          </a:xfrm>
          <a:prstGeom prst="diamond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nl-NL" sz="1400">
                <a:latin typeface="Calibri" pitchFamily="84" charset="0"/>
              </a:rPr>
              <a:t>sees</a:t>
            </a:r>
          </a:p>
        </p:txBody>
      </p:sp>
      <p:cxnSp>
        <p:nvCxnSpPr>
          <p:cNvPr id="24587" name="AutoShape 32"/>
          <p:cNvCxnSpPr>
            <a:cxnSpLocks noChangeShapeType="1"/>
            <a:stCxn id="24585" idx="1"/>
            <a:endCxn id="24586" idx="3"/>
          </p:cNvCxnSpPr>
          <p:nvPr/>
        </p:nvCxnSpPr>
        <p:spPr bwMode="auto">
          <a:xfrm rot="10800000" flipV="1">
            <a:off x="5507038" y="1903413"/>
            <a:ext cx="323850" cy="996950"/>
          </a:xfrm>
          <a:prstGeom prst="bentConnector3">
            <a:avLst>
              <a:gd name="adj1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</p:cxnSp>
      <p:cxnSp>
        <p:nvCxnSpPr>
          <p:cNvPr id="24588" name="AutoShape 33"/>
          <p:cNvCxnSpPr>
            <a:cxnSpLocks noChangeShapeType="1"/>
            <a:stCxn id="24586" idx="1"/>
            <a:endCxn id="24582" idx="3"/>
          </p:cNvCxnSpPr>
          <p:nvPr/>
        </p:nvCxnSpPr>
        <p:spPr bwMode="auto">
          <a:xfrm rot="10800000" flipV="1">
            <a:off x="3359150" y="2900363"/>
            <a:ext cx="747713" cy="1393825"/>
          </a:xfrm>
          <a:prstGeom prst="bentConnector3">
            <a:avLst>
              <a:gd name="adj1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24589" name="AutoShape 36"/>
          <p:cNvCxnSpPr>
            <a:cxnSpLocks noChangeShapeType="1"/>
            <a:stCxn id="24592" idx="2"/>
            <a:endCxn id="24582" idx="0"/>
          </p:cNvCxnSpPr>
          <p:nvPr/>
        </p:nvCxnSpPr>
        <p:spPr bwMode="auto">
          <a:xfrm rot="5400000">
            <a:off x="2791619" y="3269456"/>
            <a:ext cx="261938" cy="746125"/>
          </a:xfrm>
          <a:prstGeom prst="bentConnector3">
            <a:avLst>
              <a:gd name="adj1" fmla="val 50000"/>
            </a:avLst>
          </a:prstGeom>
          <a:noFill/>
          <a:ln w="50800">
            <a:solidFill>
              <a:srgbClr val="FF0000"/>
            </a:solidFill>
            <a:miter lim="800000"/>
            <a:headEnd/>
            <a:tailEnd type="triangle" w="med" len="med"/>
          </a:ln>
        </p:spPr>
      </p:cxnSp>
      <p:cxnSp>
        <p:nvCxnSpPr>
          <p:cNvPr id="24590" name="AutoShape 37"/>
          <p:cNvCxnSpPr>
            <a:cxnSpLocks noChangeShapeType="1"/>
            <a:stCxn id="24592" idx="0"/>
            <a:endCxn id="24581" idx="2"/>
          </p:cNvCxnSpPr>
          <p:nvPr/>
        </p:nvCxnSpPr>
        <p:spPr bwMode="auto">
          <a:xfrm rot="5400000" flipH="1">
            <a:off x="2860675" y="2716213"/>
            <a:ext cx="122238" cy="747712"/>
          </a:xfrm>
          <a:prstGeom prst="bentConnector3">
            <a:avLst>
              <a:gd name="adj1" fmla="val 49352"/>
            </a:avLst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</p:cxnSp>
      <p:cxnSp>
        <p:nvCxnSpPr>
          <p:cNvPr id="24591" name="AutoShape 39"/>
          <p:cNvCxnSpPr>
            <a:cxnSpLocks noChangeShapeType="1"/>
            <a:stCxn id="24581" idx="3"/>
            <a:endCxn id="24586" idx="0"/>
          </p:cNvCxnSpPr>
          <p:nvPr/>
        </p:nvCxnSpPr>
        <p:spPr bwMode="auto">
          <a:xfrm>
            <a:off x="3357563" y="2713038"/>
            <a:ext cx="1449387" cy="6350"/>
          </a:xfrm>
          <a:prstGeom prst="bentConnector2">
            <a:avLst/>
          </a:prstGeom>
          <a:noFill/>
          <a:ln w="50800">
            <a:solidFill>
              <a:srgbClr val="FF0000"/>
            </a:solidFill>
            <a:miter lim="800000"/>
            <a:headEnd/>
            <a:tailEnd/>
          </a:ln>
        </p:spPr>
      </p:cxnSp>
      <p:sp>
        <p:nvSpPr>
          <p:cNvPr id="24592" name="AutoShape 16"/>
          <p:cNvSpPr>
            <a:spLocks noChangeArrowheads="1"/>
          </p:cNvSpPr>
          <p:nvPr/>
        </p:nvSpPr>
        <p:spPr bwMode="auto">
          <a:xfrm>
            <a:off x="2593975" y="3151188"/>
            <a:ext cx="1401763" cy="360362"/>
          </a:xfrm>
          <a:prstGeom prst="diamond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nl-NL" sz="1400">
                <a:latin typeface="Calibri" pitchFamily="84" charset="0"/>
              </a:rPr>
              <a:t>illuminate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194400" y="194400"/>
            <a:ext cx="6554788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How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deal with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maxInt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minInt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Le Ma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041650"/>
            <a:ext cx="28575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hthoek 20"/>
          <p:cNvSpPr>
            <a:spLocks noChangeArrowheads="1"/>
          </p:cNvSpPr>
          <p:nvPr/>
        </p:nvSpPr>
        <p:spPr bwMode="auto">
          <a:xfrm rot="-5400000">
            <a:off x="-368300" y="3984625"/>
            <a:ext cx="15986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Calibri" pitchFamily="84" charset="0"/>
              </a:rPr>
              <a:t>http://www.sxc.hu/photo/761125</a:t>
            </a:r>
          </a:p>
        </p:txBody>
      </p:sp>
      <p:grpSp>
        <p:nvGrpSpPr>
          <p:cNvPr id="26628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9" name="Afbeelding 10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0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26" name="Picture 6" descr="Way to Heaven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3028950"/>
            <a:ext cx="31718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hthoek 33"/>
          <p:cNvSpPr>
            <a:spLocks noChangeArrowheads="1"/>
          </p:cNvSpPr>
          <p:nvPr/>
        </p:nvSpPr>
        <p:spPr bwMode="auto">
          <a:xfrm rot="5400000">
            <a:off x="3735387" y="4022726"/>
            <a:ext cx="15986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Calibri" pitchFamily="84" charset="0"/>
              </a:rPr>
              <a:t>http://www.sxc.hu/photo/933048</a:t>
            </a:r>
          </a:p>
        </p:txBody>
      </p:sp>
      <p:grpSp>
        <p:nvGrpSpPr>
          <p:cNvPr id="52" name="Groep 51"/>
          <p:cNvGrpSpPr>
            <a:grpSpLocks/>
          </p:cNvGrpSpPr>
          <p:nvPr/>
        </p:nvGrpSpPr>
        <p:grpSpPr bwMode="auto">
          <a:xfrm>
            <a:off x="596900" y="1131888"/>
            <a:ext cx="2895600" cy="2016125"/>
            <a:chOff x="596398" y="1131590"/>
            <a:chExt cx="2895482" cy="2016224"/>
          </a:xfrm>
        </p:grpSpPr>
        <p:sp>
          <p:nvSpPr>
            <p:cNvPr id="26651" name="Tekstvak 95"/>
            <p:cNvSpPr txBox="1">
              <a:spLocks noChangeArrowheads="1"/>
            </p:cNvSpPr>
            <p:nvPr/>
          </p:nvSpPr>
          <p:spPr bwMode="auto">
            <a:xfrm>
              <a:off x="2868018" y="1131590"/>
              <a:ext cx="623862" cy="36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E</a:t>
              </a:r>
              <a:endParaRPr lang="en-US">
                <a:latin typeface="Calibri" pitchFamily="84" charset="0"/>
              </a:endParaRPr>
            </a:p>
          </p:txBody>
        </p:sp>
        <p:grpSp>
          <p:nvGrpSpPr>
            <p:cNvPr id="26652" name="Groep 45"/>
            <p:cNvGrpSpPr>
              <a:grpSpLocks/>
            </p:cNvGrpSpPr>
            <p:nvPr/>
          </p:nvGrpSpPr>
          <p:grpSpPr bwMode="auto">
            <a:xfrm>
              <a:off x="596398" y="1203598"/>
              <a:ext cx="2319418" cy="1944216"/>
              <a:chOff x="584212" y="1203598"/>
              <a:chExt cx="2319418" cy="1944216"/>
            </a:xfrm>
          </p:grpSpPr>
          <p:sp>
            <p:nvSpPr>
              <p:cNvPr id="4" name="Ovaal 3"/>
              <p:cNvSpPr/>
              <p:nvPr/>
            </p:nvSpPr>
            <p:spPr>
              <a:xfrm>
                <a:off x="2411350" y="1203031"/>
                <a:ext cx="492105" cy="234961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" name="Ovaal 4"/>
              <p:cNvSpPr/>
              <p:nvPr/>
            </p:nvSpPr>
            <p:spPr>
              <a:xfrm>
                <a:off x="2514533" y="1212556"/>
                <a:ext cx="204780" cy="18892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" name="Ovaal 5"/>
              <p:cNvSpPr/>
              <p:nvPr/>
            </p:nvSpPr>
            <p:spPr>
              <a:xfrm>
                <a:off x="2574855" y="1260184"/>
                <a:ext cx="103184" cy="9366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7" name="Ovaal 6"/>
              <p:cNvSpPr/>
              <p:nvPr/>
            </p:nvSpPr>
            <p:spPr>
              <a:xfrm>
                <a:off x="2574855" y="1260184"/>
                <a:ext cx="41273" cy="4762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" name="Parallellogram 1"/>
              <p:cNvSpPr/>
              <p:nvPr/>
            </p:nvSpPr>
            <p:spPr>
              <a:xfrm>
                <a:off x="584212" y="2217494"/>
                <a:ext cx="2250983" cy="930320"/>
              </a:xfrm>
              <a:custGeom>
                <a:avLst/>
                <a:gdLst>
                  <a:gd name="connsiteX0" fmla="*/ 0 w 3168352"/>
                  <a:gd name="connsiteY0" fmla="*/ 864096 h 864096"/>
                  <a:gd name="connsiteX1" fmla="*/ 216024 w 3168352"/>
                  <a:gd name="connsiteY1" fmla="*/ 0 h 864096"/>
                  <a:gd name="connsiteX2" fmla="*/ 3168352 w 3168352"/>
                  <a:gd name="connsiteY2" fmla="*/ 0 h 864096"/>
                  <a:gd name="connsiteX3" fmla="*/ 2952328 w 3168352"/>
                  <a:gd name="connsiteY3" fmla="*/ 864096 h 864096"/>
                  <a:gd name="connsiteX4" fmla="*/ 0 w 3168352"/>
                  <a:gd name="connsiteY4" fmla="*/ 864096 h 864096"/>
                  <a:gd name="connsiteX0" fmla="*/ 0 w 3168352"/>
                  <a:gd name="connsiteY0" fmla="*/ 864096 h 1838881"/>
                  <a:gd name="connsiteX1" fmla="*/ 216024 w 3168352"/>
                  <a:gd name="connsiteY1" fmla="*/ 0 h 1838881"/>
                  <a:gd name="connsiteX2" fmla="*/ 3168352 w 3168352"/>
                  <a:gd name="connsiteY2" fmla="*/ 0 h 1838881"/>
                  <a:gd name="connsiteX3" fmla="*/ 2374358 w 3168352"/>
                  <a:gd name="connsiteY3" fmla="*/ 1838881 h 1838881"/>
                  <a:gd name="connsiteX4" fmla="*/ 0 w 3168352"/>
                  <a:gd name="connsiteY4" fmla="*/ 864096 h 1838881"/>
                  <a:gd name="connsiteX0" fmla="*/ 0 w 3953356"/>
                  <a:gd name="connsiteY0" fmla="*/ 864096 h 1838881"/>
                  <a:gd name="connsiteX1" fmla="*/ 216024 w 3953356"/>
                  <a:gd name="connsiteY1" fmla="*/ 0 h 1838881"/>
                  <a:gd name="connsiteX2" fmla="*/ 3953356 w 3953356"/>
                  <a:gd name="connsiteY2" fmla="*/ 724619 h 1838881"/>
                  <a:gd name="connsiteX3" fmla="*/ 2374358 w 3953356"/>
                  <a:gd name="connsiteY3" fmla="*/ 1838881 h 1838881"/>
                  <a:gd name="connsiteX4" fmla="*/ 0 w 3953356"/>
                  <a:gd name="connsiteY4" fmla="*/ 864096 h 1838881"/>
                  <a:gd name="connsiteX0" fmla="*/ 0 w 3953356"/>
                  <a:gd name="connsiteY0" fmla="*/ 450028 h 1424813"/>
                  <a:gd name="connsiteX1" fmla="*/ 1734273 w 3953356"/>
                  <a:gd name="connsiteY1" fmla="*/ 0 h 1424813"/>
                  <a:gd name="connsiteX2" fmla="*/ 3953356 w 3953356"/>
                  <a:gd name="connsiteY2" fmla="*/ 310551 h 1424813"/>
                  <a:gd name="connsiteX3" fmla="*/ 2374358 w 3953356"/>
                  <a:gd name="connsiteY3" fmla="*/ 1424813 h 1424813"/>
                  <a:gd name="connsiteX4" fmla="*/ 0 w 3953356"/>
                  <a:gd name="connsiteY4" fmla="*/ 450028 h 1424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53356" h="1424813">
                    <a:moveTo>
                      <a:pt x="0" y="450028"/>
                    </a:moveTo>
                    <a:lnTo>
                      <a:pt x="1734273" y="0"/>
                    </a:lnTo>
                    <a:lnTo>
                      <a:pt x="3953356" y="310551"/>
                    </a:lnTo>
                    <a:lnTo>
                      <a:pt x="2374358" y="1424813"/>
                    </a:lnTo>
                    <a:lnTo>
                      <a:pt x="0" y="450028"/>
                    </a:lnTo>
                    <a:close/>
                  </a:path>
                </a:pathLst>
              </a:custGeom>
              <a:gradFill flip="none" rotWithShape="1">
                <a:gsLst>
                  <a:gs pos="19000">
                    <a:schemeClr val="tx2">
                      <a:lumMod val="60000"/>
                      <a:lumOff val="40000"/>
                    </a:schemeClr>
                  </a:gs>
                  <a:gs pos="40000">
                    <a:schemeClr val="tx2">
                      <a:lumMod val="20000"/>
                      <a:lumOff val="80000"/>
                    </a:schemeClr>
                  </a:gs>
                  <a:gs pos="54000">
                    <a:schemeClr val="accent1">
                      <a:lumMod val="20000"/>
                      <a:lumOff val="80000"/>
                    </a:schemeClr>
                  </a:gs>
                  <a:gs pos="75000">
                    <a:schemeClr val="tx2">
                      <a:lumMod val="60000"/>
                      <a:lumOff val="4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26662" name="Groep 34"/>
              <p:cNvGrpSpPr>
                <a:grpSpLocks/>
              </p:cNvGrpSpPr>
              <p:nvPr/>
            </p:nvGrpSpPr>
            <p:grpSpPr bwMode="auto">
              <a:xfrm>
                <a:off x="989145" y="1301864"/>
                <a:ext cx="720253" cy="1162409"/>
                <a:chOff x="989145" y="1301865"/>
                <a:chExt cx="720253" cy="1125869"/>
              </a:xfrm>
            </p:grpSpPr>
            <p:sp>
              <p:nvSpPr>
                <p:cNvPr id="3" name="Zon 2"/>
                <p:cNvSpPr/>
                <p:nvPr/>
              </p:nvSpPr>
              <p:spPr>
                <a:xfrm rot="20131415">
                  <a:off x="989008" y="1301475"/>
                  <a:ext cx="287325" cy="329062"/>
                </a:xfrm>
                <a:prstGeom prst="sun">
                  <a:avLst/>
                </a:prstGeom>
                <a:solidFill>
                  <a:srgbClr val="FFFF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cxnSp>
              <p:nvCxnSpPr>
                <p:cNvPr id="14" name="Rechte verbindingslijn met pijl 13"/>
                <p:cNvCxnSpPr/>
                <p:nvPr/>
              </p:nvCxnSpPr>
              <p:spPr>
                <a:xfrm>
                  <a:off x="1200136" y="1579794"/>
                  <a:ext cx="509567" cy="847257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tailEnd type="arrow"/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Rechte verbindingslijn met pijl 30"/>
              <p:cNvCxnSpPr/>
              <p:nvPr/>
            </p:nvCxnSpPr>
            <p:spPr>
              <a:xfrm flipV="1">
                <a:off x="1709704" y="1430055"/>
                <a:ext cx="846102" cy="1033513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2" name="Rechte verbindingslijn met pijl 91"/>
            <p:cNvCxnSpPr/>
            <p:nvPr/>
          </p:nvCxnSpPr>
          <p:spPr>
            <a:xfrm flipV="1">
              <a:off x="1405990" y="2427054"/>
              <a:ext cx="357173" cy="433408"/>
            </a:xfrm>
            <a:prstGeom prst="straightConnector1">
              <a:avLst/>
            </a:prstGeom>
            <a:ln w="38100">
              <a:solidFill>
                <a:schemeClr val="bg1">
                  <a:alpha val="45000"/>
                </a:schemeClr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al 41"/>
            <p:cNvSpPr/>
            <p:nvPr/>
          </p:nvSpPr>
          <p:spPr>
            <a:xfrm>
              <a:off x="1644105" y="2463567"/>
              <a:ext cx="114295" cy="46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655" name="Tekstvak 43"/>
            <p:cNvSpPr txBox="1">
              <a:spLocks noChangeArrowheads="1"/>
            </p:cNvSpPr>
            <p:nvPr/>
          </p:nvSpPr>
          <p:spPr bwMode="auto">
            <a:xfrm>
              <a:off x="1225022" y="1131590"/>
              <a:ext cx="623862" cy="36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L</a:t>
              </a:r>
              <a:endParaRPr lang="en-US">
                <a:latin typeface="Calibri" pitchFamily="84" charset="0"/>
              </a:endParaRPr>
            </a:p>
          </p:txBody>
        </p:sp>
        <p:sp>
          <p:nvSpPr>
            <p:cNvPr id="26656" name="Tekstvak 97"/>
            <p:cNvSpPr txBox="1">
              <a:spLocks noChangeArrowheads="1"/>
            </p:cNvSpPr>
            <p:nvPr/>
          </p:nvSpPr>
          <p:spPr bwMode="auto">
            <a:xfrm>
              <a:off x="1715540" y="2355613"/>
              <a:ext cx="623862" cy="366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r</a:t>
              </a:r>
              <a:endParaRPr lang="en-US">
                <a:latin typeface="Calibri" pitchFamily="84" charset="0"/>
              </a:endParaRPr>
            </a:p>
          </p:txBody>
        </p:sp>
      </p:grpSp>
      <p:grpSp>
        <p:nvGrpSpPr>
          <p:cNvPr id="48" name="Groep 47"/>
          <p:cNvGrpSpPr>
            <a:grpSpLocks/>
          </p:cNvGrpSpPr>
          <p:nvPr/>
        </p:nvGrpSpPr>
        <p:grpSpPr bwMode="auto">
          <a:xfrm>
            <a:off x="3833813" y="1131888"/>
            <a:ext cx="2251075" cy="2016125"/>
            <a:chOff x="3707904" y="1131590"/>
            <a:chExt cx="2250372" cy="2016224"/>
          </a:xfrm>
        </p:grpSpPr>
        <p:sp>
          <p:nvSpPr>
            <p:cNvPr id="55" name="Zon 54"/>
            <p:cNvSpPr/>
            <p:nvPr/>
          </p:nvSpPr>
          <p:spPr>
            <a:xfrm rot="20131415">
              <a:off x="4112590" y="1301460"/>
              <a:ext cx="287248" cy="330216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Parallellogram 1"/>
            <p:cNvSpPr/>
            <p:nvPr/>
          </p:nvSpPr>
          <p:spPr>
            <a:xfrm>
              <a:off x="3707904" y="2217493"/>
              <a:ext cx="2250372" cy="930321"/>
            </a:xfrm>
            <a:custGeom>
              <a:avLst/>
              <a:gdLst>
                <a:gd name="connsiteX0" fmla="*/ 0 w 3168352"/>
                <a:gd name="connsiteY0" fmla="*/ 864096 h 864096"/>
                <a:gd name="connsiteX1" fmla="*/ 216024 w 3168352"/>
                <a:gd name="connsiteY1" fmla="*/ 0 h 864096"/>
                <a:gd name="connsiteX2" fmla="*/ 3168352 w 3168352"/>
                <a:gd name="connsiteY2" fmla="*/ 0 h 864096"/>
                <a:gd name="connsiteX3" fmla="*/ 2952328 w 3168352"/>
                <a:gd name="connsiteY3" fmla="*/ 864096 h 864096"/>
                <a:gd name="connsiteX4" fmla="*/ 0 w 3168352"/>
                <a:gd name="connsiteY4" fmla="*/ 864096 h 864096"/>
                <a:gd name="connsiteX0" fmla="*/ 0 w 3168352"/>
                <a:gd name="connsiteY0" fmla="*/ 864096 h 1838881"/>
                <a:gd name="connsiteX1" fmla="*/ 216024 w 3168352"/>
                <a:gd name="connsiteY1" fmla="*/ 0 h 1838881"/>
                <a:gd name="connsiteX2" fmla="*/ 3168352 w 3168352"/>
                <a:gd name="connsiteY2" fmla="*/ 0 h 1838881"/>
                <a:gd name="connsiteX3" fmla="*/ 2374358 w 3168352"/>
                <a:gd name="connsiteY3" fmla="*/ 1838881 h 1838881"/>
                <a:gd name="connsiteX4" fmla="*/ 0 w 3168352"/>
                <a:gd name="connsiteY4" fmla="*/ 864096 h 1838881"/>
                <a:gd name="connsiteX0" fmla="*/ 0 w 3953356"/>
                <a:gd name="connsiteY0" fmla="*/ 864096 h 1838881"/>
                <a:gd name="connsiteX1" fmla="*/ 216024 w 3953356"/>
                <a:gd name="connsiteY1" fmla="*/ 0 h 1838881"/>
                <a:gd name="connsiteX2" fmla="*/ 3953356 w 3953356"/>
                <a:gd name="connsiteY2" fmla="*/ 724619 h 1838881"/>
                <a:gd name="connsiteX3" fmla="*/ 2374358 w 3953356"/>
                <a:gd name="connsiteY3" fmla="*/ 1838881 h 1838881"/>
                <a:gd name="connsiteX4" fmla="*/ 0 w 3953356"/>
                <a:gd name="connsiteY4" fmla="*/ 864096 h 1838881"/>
                <a:gd name="connsiteX0" fmla="*/ 0 w 3953356"/>
                <a:gd name="connsiteY0" fmla="*/ 450028 h 1424813"/>
                <a:gd name="connsiteX1" fmla="*/ 1734273 w 3953356"/>
                <a:gd name="connsiteY1" fmla="*/ 0 h 1424813"/>
                <a:gd name="connsiteX2" fmla="*/ 3953356 w 3953356"/>
                <a:gd name="connsiteY2" fmla="*/ 310551 h 1424813"/>
                <a:gd name="connsiteX3" fmla="*/ 2374358 w 3953356"/>
                <a:gd name="connsiteY3" fmla="*/ 1424813 h 1424813"/>
                <a:gd name="connsiteX4" fmla="*/ 0 w 3953356"/>
                <a:gd name="connsiteY4" fmla="*/ 450028 h 142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3356" h="1424813">
                  <a:moveTo>
                    <a:pt x="0" y="450028"/>
                  </a:moveTo>
                  <a:lnTo>
                    <a:pt x="1734273" y="0"/>
                  </a:lnTo>
                  <a:lnTo>
                    <a:pt x="3953356" y="310551"/>
                  </a:lnTo>
                  <a:lnTo>
                    <a:pt x="2374358" y="1424813"/>
                  </a:lnTo>
                  <a:lnTo>
                    <a:pt x="0" y="45002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4" name="Rechte verbindingslijn met pijl 63"/>
            <p:cNvCxnSpPr>
              <a:stCxn id="55" idx="2"/>
            </p:cNvCxnSpPr>
            <p:nvPr/>
          </p:nvCxnSpPr>
          <p:spPr>
            <a:xfrm>
              <a:off x="4325248" y="1615801"/>
              <a:ext cx="507841" cy="847767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al 92"/>
            <p:cNvSpPr/>
            <p:nvPr/>
          </p:nvSpPr>
          <p:spPr>
            <a:xfrm>
              <a:off x="4817219" y="2454042"/>
              <a:ext cx="114264" cy="46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649" name="Tekstvak 94"/>
            <p:cNvSpPr txBox="1">
              <a:spLocks noChangeArrowheads="1"/>
            </p:cNvSpPr>
            <p:nvPr/>
          </p:nvSpPr>
          <p:spPr bwMode="auto">
            <a:xfrm>
              <a:off x="4380794" y="1131590"/>
              <a:ext cx="623692" cy="36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L</a:t>
              </a:r>
              <a:endParaRPr lang="en-US">
                <a:latin typeface="Calibri" pitchFamily="84" charset="0"/>
              </a:endParaRPr>
            </a:p>
          </p:txBody>
        </p:sp>
        <p:sp>
          <p:nvSpPr>
            <p:cNvPr id="26650" name="Tekstvak 98"/>
            <p:cNvSpPr txBox="1">
              <a:spLocks noChangeArrowheads="1"/>
            </p:cNvSpPr>
            <p:nvPr/>
          </p:nvSpPr>
          <p:spPr bwMode="auto">
            <a:xfrm>
              <a:off x="4883874" y="2355613"/>
              <a:ext cx="623693" cy="366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r</a:t>
              </a:r>
              <a:endParaRPr lang="en-US">
                <a:latin typeface="Calibri" pitchFamily="84" charset="0"/>
              </a:endParaRPr>
            </a:p>
          </p:txBody>
        </p:sp>
      </p:grpSp>
      <p:grpSp>
        <p:nvGrpSpPr>
          <p:cNvPr id="49" name="Groep 48"/>
          <p:cNvGrpSpPr>
            <a:grpSpLocks/>
          </p:cNvGrpSpPr>
          <p:nvPr/>
        </p:nvGrpSpPr>
        <p:grpSpPr bwMode="auto">
          <a:xfrm>
            <a:off x="6227763" y="1131888"/>
            <a:ext cx="2308225" cy="2016125"/>
            <a:chOff x="6372200" y="1131590"/>
            <a:chExt cx="2307232" cy="2016224"/>
          </a:xfrm>
        </p:grpSpPr>
        <p:sp>
          <p:nvSpPr>
            <p:cNvPr id="76" name="Parallellogram 1"/>
            <p:cNvSpPr/>
            <p:nvPr/>
          </p:nvSpPr>
          <p:spPr>
            <a:xfrm>
              <a:off x="6372200" y="2217493"/>
              <a:ext cx="2250107" cy="930321"/>
            </a:xfrm>
            <a:custGeom>
              <a:avLst/>
              <a:gdLst>
                <a:gd name="connsiteX0" fmla="*/ 0 w 3168352"/>
                <a:gd name="connsiteY0" fmla="*/ 864096 h 864096"/>
                <a:gd name="connsiteX1" fmla="*/ 216024 w 3168352"/>
                <a:gd name="connsiteY1" fmla="*/ 0 h 864096"/>
                <a:gd name="connsiteX2" fmla="*/ 3168352 w 3168352"/>
                <a:gd name="connsiteY2" fmla="*/ 0 h 864096"/>
                <a:gd name="connsiteX3" fmla="*/ 2952328 w 3168352"/>
                <a:gd name="connsiteY3" fmla="*/ 864096 h 864096"/>
                <a:gd name="connsiteX4" fmla="*/ 0 w 3168352"/>
                <a:gd name="connsiteY4" fmla="*/ 864096 h 864096"/>
                <a:gd name="connsiteX0" fmla="*/ 0 w 3168352"/>
                <a:gd name="connsiteY0" fmla="*/ 864096 h 1838881"/>
                <a:gd name="connsiteX1" fmla="*/ 216024 w 3168352"/>
                <a:gd name="connsiteY1" fmla="*/ 0 h 1838881"/>
                <a:gd name="connsiteX2" fmla="*/ 3168352 w 3168352"/>
                <a:gd name="connsiteY2" fmla="*/ 0 h 1838881"/>
                <a:gd name="connsiteX3" fmla="*/ 2374358 w 3168352"/>
                <a:gd name="connsiteY3" fmla="*/ 1838881 h 1838881"/>
                <a:gd name="connsiteX4" fmla="*/ 0 w 3168352"/>
                <a:gd name="connsiteY4" fmla="*/ 864096 h 1838881"/>
                <a:gd name="connsiteX0" fmla="*/ 0 w 3953356"/>
                <a:gd name="connsiteY0" fmla="*/ 864096 h 1838881"/>
                <a:gd name="connsiteX1" fmla="*/ 216024 w 3953356"/>
                <a:gd name="connsiteY1" fmla="*/ 0 h 1838881"/>
                <a:gd name="connsiteX2" fmla="*/ 3953356 w 3953356"/>
                <a:gd name="connsiteY2" fmla="*/ 724619 h 1838881"/>
                <a:gd name="connsiteX3" fmla="*/ 2374358 w 3953356"/>
                <a:gd name="connsiteY3" fmla="*/ 1838881 h 1838881"/>
                <a:gd name="connsiteX4" fmla="*/ 0 w 3953356"/>
                <a:gd name="connsiteY4" fmla="*/ 864096 h 1838881"/>
                <a:gd name="connsiteX0" fmla="*/ 0 w 3953356"/>
                <a:gd name="connsiteY0" fmla="*/ 450028 h 1424813"/>
                <a:gd name="connsiteX1" fmla="*/ 1734273 w 3953356"/>
                <a:gd name="connsiteY1" fmla="*/ 0 h 1424813"/>
                <a:gd name="connsiteX2" fmla="*/ 3953356 w 3953356"/>
                <a:gd name="connsiteY2" fmla="*/ 310551 h 1424813"/>
                <a:gd name="connsiteX3" fmla="*/ 2374358 w 3953356"/>
                <a:gd name="connsiteY3" fmla="*/ 1424813 h 1424813"/>
                <a:gd name="connsiteX4" fmla="*/ 0 w 3953356"/>
                <a:gd name="connsiteY4" fmla="*/ 450028 h 142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3356" h="1424813">
                  <a:moveTo>
                    <a:pt x="0" y="450028"/>
                  </a:moveTo>
                  <a:lnTo>
                    <a:pt x="1734273" y="0"/>
                  </a:lnTo>
                  <a:lnTo>
                    <a:pt x="3953356" y="310551"/>
                  </a:lnTo>
                  <a:lnTo>
                    <a:pt x="2374358" y="1424813"/>
                  </a:lnTo>
                  <a:lnTo>
                    <a:pt x="0" y="45002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8" name="Rechte verbindingslijn met pijl 77"/>
            <p:cNvCxnSpPr/>
            <p:nvPr/>
          </p:nvCxnSpPr>
          <p:spPr>
            <a:xfrm flipV="1">
              <a:off x="7497253" y="1430055"/>
              <a:ext cx="845774" cy="1033513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al 84"/>
            <p:cNvSpPr/>
            <p:nvPr/>
          </p:nvSpPr>
          <p:spPr>
            <a:xfrm>
              <a:off x="8187519" y="1203031"/>
              <a:ext cx="491913" cy="23496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Ovaal 86"/>
            <p:cNvSpPr/>
            <p:nvPr/>
          </p:nvSpPr>
          <p:spPr>
            <a:xfrm>
              <a:off x="8290661" y="1214144"/>
              <a:ext cx="204700" cy="1873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Ovaal 87"/>
            <p:cNvSpPr/>
            <p:nvPr/>
          </p:nvSpPr>
          <p:spPr>
            <a:xfrm>
              <a:off x="8350960" y="1260183"/>
              <a:ext cx="103144" cy="9525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" name="Ovaal 88"/>
            <p:cNvSpPr/>
            <p:nvPr/>
          </p:nvSpPr>
          <p:spPr>
            <a:xfrm>
              <a:off x="8350960" y="1260183"/>
              <a:ext cx="41257" cy="476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Ovaal 93"/>
            <p:cNvSpPr/>
            <p:nvPr/>
          </p:nvSpPr>
          <p:spPr>
            <a:xfrm>
              <a:off x="7409978" y="2427054"/>
              <a:ext cx="114251" cy="460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643" name="Tekstvak 96"/>
            <p:cNvSpPr txBox="1">
              <a:spLocks noChangeArrowheads="1"/>
            </p:cNvSpPr>
            <p:nvPr/>
          </p:nvSpPr>
          <p:spPr bwMode="auto">
            <a:xfrm>
              <a:off x="7955843" y="1131590"/>
              <a:ext cx="623620" cy="36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E</a:t>
              </a:r>
              <a:endParaRPr lang="en-US">
                <a:latin typeface="Calibri" pitchFamily="84" charset="0"/>
              </a:endParaRPr>
            </a:p>
          </p:txBody>
        </p:sp>
        <p:sp>
          <p:nvSpPr>
            <p:cNvPr id="26644" name="Tekstvak 99"/>
            <p:cNvSpPr txBox="1">
              <a:spLocks noChangeArrowheads="1"/>
            </p:cNvSpPr>
            <p:nvPr/>
          </p:nvSpPr>
          <p:spPr bwMode="auto">
            <a:xfrm>
              <a:off x="7476625" y="2355613"/>
              <a:ext cx="623619" cy="366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r</a:t>
              </a:r>
              <a:endParaRPr lang="en-US">
                <a:latin typeface="Calibri" pitchFamily="84" charset="0"/>
              </a:endParaRPr>
            </a:p>
          </p:txBody>
        </p:sp>
      </p:grpSp>
      <p:sp>
        <p:nvSpPr>
          <p:cNvPr id="45" name="Tekstvak 44"/>
          <p:cNvSpPr txBox="1"/>
          <p:nvPr/>
        </p:nvSpPr>
        <p:spPr>
          <a:xfrm>
            <a:off x="539750" y="4732338"/>
            <a:ext cx="2713038" cy="3365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perceived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intensity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 f(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L,E,r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</a:t>
            </a: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1" name="Tekstvak 100"/>
          <p:cNvSpPr txBox="1"/>
          <p:nvPr/>
        </p:nvSpPr>
        <p:spPr>
          <a:xfrm>
            <a:off x="4578350" y="4752975"/>
            <a:ext cx="3209925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perceived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intensity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 f</a:t>
            </a:r>
            <a:r>
              <a:rPr lang="nl-NL" sz="16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L,r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)*f</a:t>
            </a:r>
            <a:r>
              <a:rPr lang="nl-NL" sz="16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r,E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</a:t>
            </a: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6" name="Tekstvak 45"/>
          <p:cNvSpPr txBox="1"/>
          <p:nvPr/>
        </p:nvSpPr>
        <p:spPr>
          <a:xfrm>
            <a:off x="194400" y="194400"/>
            <a:ext cx="6554788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How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deal with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maxInt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minInt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8" name="Actieknop: Film 7">
            <a:hlinkClick r:id="rId6" highlightClick="1"/>
          </p:cNvPr>
          <p:cNvSpPr/>
          <p:nvPr/>
        </p:nvSpPr>
        <p:spPr>
          <a:xfrm>
            <a:off x="7802562" y="3939902"/>
            <a:ext cx="1233934" cy="62654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 smtClean="0"/>
          </a:p>
          <a:p>
            <a:pPr algn="ctr"/>
            <a:r>
              <a:rPr lang="nl-NL" dirty="0" err="1" smtClean="0"/>
              <a:t>simulation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4" grpId="0"/>
      <p:bldP spid="45" grpId="0"/>
      <p:bldP spid="101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Le Ma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041650"/>
            <a:ext cx="28575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6" name="Groep 45"/>
          <p:cNvGrpSpPr>
            <a:grpSpLocks/>
          </p:cNvGrpSpPr>
          <p:nvPr/>
        </p:nvGrpSpPr>
        <p:grpSpPr bwMode="auto">
          <a:xfrm>
            <a:off x="596900" y="1203325"/>
            <a:ext cx="2319338" cy="1944688"/>
            <a:chOff x="584212" y="1203598"/>
            <a:chExt cx="2319418" cy="1944216"/>
          </a:xfrm>
        </p:grpSpPr>
        <p:sp>
          <p:nvSpPr>
            <p:cNvPr id="4" name="Ovaal 3"/>
            <p:cNvSpPr/>
            <p:nvPr/>
          </p:nvSpPr>
          <p:spPr>
            <a:xfrm>
              <a:off x="2411488" y="1203598"/>
              <a:ext cx="492142" cy="23489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Ovaal 4"/>
            <p:cNvSpPr/>
            <p:nvPr/>
          </p:nvSpPr>
          <p:spPr>
            <a:xfrm>
              <a:off x="2514679" y="1213121"/>
              <a:ext cx="204795" cy="1888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Ovaal 5"/>
            <p:cNvSpPr/>
            <p:nvPr/>
          </p:nvSpPr>
          <p:spPr>
            <a:xfrm>
              <a:off x="2575006" y="1260734"/>
              <a:ext cx="103192" cy="936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Ovaal 6"/>
            <p:cNvSpPr/>
            <p:nvPr/>
          </p:nvSpPr>
          <p:spPr>
            <a:xfrm>
              <a:off x="2575006" y="1260734"/>
              <a:ext cx="41276" cy="476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" name="Parallellogram 1"/>
            <p:cNvSpPr/>
            <p:nvPr/>
          </p:nvSpPr>
          <p:spPr>
            <a:xfrm>
              <a:off x="584212" y="2217765"/>
              <a:ext cx="2251153" cy="930049"/>
            </a:xfrm>
            <a:custGeom>
              <a:avLst/>
              <a:gdLst>
                <a:gd name="connsiteX0" fmla="*/ 0 w 3168352"/>
                <a:gd name="connsiteY0" fmla="*/ 864096 h 864096"/>
                <a:gd name="connsiteX1" fmla="*/ 216024 w 3168352"/>
                <a:gd name="connsiteY1" fmla="*/ 0 h 864096"/>
                <a:gd name="connsiteX2" fmla="*/ 3168352 w 3168352"/>
                <a:gd name="connsiteY2" fmla="*/ 0 h 864096"/>
                <a:gd name="connsiteX3" fmla="*/ 2952328 w 3168352"/>
                <a:gd name="connsiteY3" fmla="*/ 864096 h 864096"/>
                <a:gd name="connsiteX4" fmla="*/ 0 w 3168352"/>
                <a:gd name="connsiteY4" fmla="*/ 864096 h 864096"/>
                <a:gd name="connsiteX0" fmla="*/ 0 w 3168352"/>
                <a:gd name="connsiteY0" fmla="*/ 864096 h 1838881"/>
                <a:gd name="connsiteX1" fmla="*/ 216024 w 3168352"/>
                <a:gd name="connsiteY1" fmla="*/ 0 h 1838881"/>
                <a:gd name="connsiteX2" fmla="*/ 3168352 w 3168352"/>
                <a:gd name="connsiteY2" fmla="*/ 0 h 1838881"/>
                <a:gd name="connsiteX3" fmla="*/ 2374358 w 3168352"/>
                <a:gd name="connsiteY3" fmla="*/ 1838881 h 1838881"/>
                <a:gd name="connsiteX4" fmla="*/ 0 w 3168352"/>
                <a:gd name="connsiteY4" fmla="*/ 864096 h 1838881"/>
                <a:gd name="connsiteX0" fmla="*/ 0 w 3953356"/>
                <a:gd name="connsiteY0" fmla="*/ 864096 h 1838881"/>
                <a:gd name="connsiteX1" fmla="*/ 216024 w 3953356"/>
                <a:gd name="connsiteY1" fmla="*/ 0 h 1838881"/>
                <a:gd name="connsiteX2" fmla="*/ 3953356 w 3953356"/>
                <a:gd name="connsiteY2" fmla="*/ 724619 h 1838881"/>
                <a:gd name="connsiteX3" fmla="*/ 2374358 w 3953356"/>
                <a:gd name="connsiteY3" fmla="*/ 1838881 h 1838881"/>
                <a:gd name="connsiteX4" fmla="*/ 0 w 3953356"/>
                <a:gd name="connsiteY4" fmla="*/ 864096 h 1838881"/>
                <a:gd name="connsiteX0" fmla="*/ 0 w 3953356"/>
                <a:gd name="connsiteY0" fmla="*/ 450028 h 1424813"/>
                <a:gd name="connsiteX1" fmla="*/ 1734273 w 3953356"/>
                <a:gd name="connsiteY1" fmla="*/ 0 h 1424813"/>
                <a:gd name="connsiteX2" fmla="*/ 3953356 w 3953356"/>
                <a:gd name="connsiteY2" fmla="*/ 310551 h 1424813"/>
                <a:gd name="connsiteX3" fmla="*/ 2374358 w 3953356"/>
                <a:gd name="connsiteY3" fmla="*/ 1424813 h 1424813"/>
                <a:gd name="connsiteX4" fmla="*/ 0 w 3953356"/>
                <a:gd name="connsiteY4" fmla="*/ 450028 h 142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3356" h="1424813">
                  <a:moveTo>
                    <a:pt x="0" y="450028"/>
                  </a:moveTo>
                  <a:lnTo>
                    <a:pt x="1734273" y="0"/>
                  </a:lnTo>
                  <a:lnTo>
                    <a:pt x="3953356" y="310551"/>
                  </a:lnTo>
                  <a:lnTo>
                    <a:pt x="2374358" y="1424813"/>
                  </a:lnTo>
                  <a:lnTo>
                    <a:pt x="0" y="450028"/>
                  </a:lnTo>
                  <a:close/>
                </a:path>
              </a:pathLst>
            </a:custGeom>
            <a:gradFill flip="none" rotWithShape="1">
              <a:gsLst>
                <a:gs pos="19000">
                  <a:schemeClr val="tx2">
                    <a:lumMod val="60000"/>
                    <a:lumOff val="40000"/>
                  </a:schemeClr>
                </a:gs>
                <a:gs pos="40000">
                  <a:schemeClr val="tx2">
                    <a:lumMod val="20000"/>
                    <a:lumOff val="80000"/>
                  </a:schemeClr>
                </a:gs>
                <a:gs pos="54000">
                  <a:schemeClr val="accent1">
                    <a:lumMod val="20000"/>
                    <a:lumOff val="80000"/>
                  </a:schemeClr>
                </a:gs>
                <a:gs pos="75000">
                  <a:schemeClr val="tx2">
                    <a:lumMod val="60000"/>
                    <a:lumOff val="4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8712" name="Groep 34"/>
            <p:cNvGrpSpPr>
              <a:grpSpLocks/>
            </p:cNvGrpSpPr>
            <p:nvPr/>
          </p:nvGrpSpPr>
          <p:grpSpPr bwMode="auto">
            <a:xfrm>
              <a:off x="989145" y="1301864"/>
              <a:ext cx="720253" cy="1162409"/>
              <a:chOff x="989145" y="1301865"/>
              <a:chExt cx="720253" cy="1125869"/>
            </a:xfrm>
          </p:grpSpPr>
          <p:sp>
            <p:nvSpPr>
              <p:cNvPr id="3" name="Zon 2"/>
              <p:cNvSpPr/>
              <p:nvPr/>
            </p:nvSpPr>
            <p:spPr>
              <a:xfrm rot="20131415">
                <a:off x="989039" y="1301996"/>
                <a:ext cx="287347" cy="328966"/>
              </a:xfrm>
              <a:prstGeom prst="sun">
                <a:avLst/>
              </a:prstGeom>
              <a:solidFill>
                <a:srgbClr val="FFFF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cxnSp>
            <p:nvCxnSpPr>
              <p:cNvPr id="14" name="Rechte verbindingslijn met pijl 13"/>
              <p:cNvCxnSpPr/>
              <p:nvPr/>
            </p:nvCxnSpPr>
            <p:spPr>
              <a:xfrm>
                <a:off x="1200183" y="1580234"/>
                <a:ext cx="509606" cy="847010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Rechte verbindingslijn met pijl 30"/>
            <p:cNvCxnSpPr/>
            <p:nvPr/>
          </p:nvCxnSpPr>
          <p:spPr>
            <a:xfrm flipV="1">
              <a:off x="1709789" y="1430556"/>
              <a:ext cx="846166" cy="103321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hthoek 20"/>
          <p:cNvSpPr>
            <a:spLocks noChangeArrowheads="1"/>
          </p:cNvSpPr>
          <p:nvPr/>
        </p:nvSpPr>
        <p:spPr bwMode="auto">
          <a:xfrm rot="-5400000">
            <a:off x="-368300" y="3984625"/>
            <a:ext cx="15986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Calibri" pitchFamily="84" charset="0"/>
              </a:rPr>
              <a:t>http://www.sxc.hu/photo/761125</a:t>
            </a:r>
          </a:p>
        </p:txBody>
      </p:sp>
      <p:grpSp>
        <p:nvGrpSpPr>
          <p:cNvPr id="28677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9" name="Afbeelding 10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0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678" name="Picture 6" descr="Way to Heaven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3028950"/>
            <a:ext cx="31718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Rechthoek 33"/>
          <p:cNvSpPr>
            <a:spLocks noChangeArrowheads="1"/>
          </p:cNvSpPr>
          <p:nvPr/>
        </p:nvSpPr>
        <p:spPr bwMode="auto">
          <a:xfrm rot="5400000">
            <a:off x="3735387" y="4022726"/>
            <a:ext cx="15986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Calibri" pitchFamily="84" charset="0"/>
              </a:rPr>
              <a:t>http://www.sxc.hu/photo/933048</a:t>
            </a:r>
          </a:p>
        </p:txBody>
      </p:sp>
      <p:grpSp>
        <p:nvGrpSpPr>
          <p:cNvPr id="47" name="Groep 46"/>
          <p:cNvGrpSpPr>
            <a:grpSpLocks/>
          </p:cNvGrpSpPr>
          <p:nvPr/>
        </p:nvGrpSpPr>
        <p:grpSpPr bwMode="auto">
          <a:xfrm>
            <a:off x="1225550" y="1131888"/>
            <a:ext cx="2266950" cy="1727200"/>
            <a:chOff x="1200792" y="1131590"/>
            <a:chExt cx="2266510" cy="1728192"/>
          </a:xfrm>
        </p:grpSpPr>
        <p:cxnSp>
          <p:nvCxnSpPr>
            <p:cNvPr id="92" name="Rechte verbindingslijn met pijl 91"/>
            <p:cNvCxnSpPr/>
            <p:nvPr/>
          </p:nvCxnSpPr>
          <p:spPr>
            <a:xfrm flipV="1">
              <a:off x="1381732" y="2427734"/>
              <a:ext cx="357119" cy="432048"/>
            </a:xfrm>
            <a:prstGeom prst="straightConnector1">
              <a:avLst/>
            </a:prstGeom>
            <a:ln w="38100">
              <a:solidFill>
                <a:schemeClr val="bg1">
                  <a:alpha val="45000"/>
                </a:schemeClr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al 41"/>
            <p:cNvSpPr/>
            <p:nvPr/>
          </p:nvSpPr>
          <p:spPr>
            <a:xfrm>
              <a:off x="1619811" y="2464267"/>
              <a:ext cx="114278" cy="4606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702" name="Tekstvak 43"/>
            <p:cNvSpPr txBox="1">
              <a:spLocks noChangeArrowheads="1"/>
            </p:cNvSpPr>
            <p:nvPr/>
          </p:nvSpPr>
          <p:spPr bwMode="auto">
            <a:xfrm>
              <a:off x="1200792" y="1131590"/>
              <a:ext cx="623766" cy="366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L</a:t>
              </a:r>
              <a:endParaRPr lang="en-US">
                <a:latin typeface="Calibri" pitchFamily="84" charset="0"/>
              </a:endParaRPr>
            </a:p>
          </p:txBody>
        </p:sp>
        <p:sp>
          <p:nvSpPr>
            <p:cNvPr id="28703" name="Tekstvak 95"/>
            <p:cNvSpPr txBox="1">
              <a:spLocks noChangeArrowheads="1"/>
            </p:cNvSpPr>
            <p:nvPr/>
          </p:nvSpPr>
          <p:spPr bwMode="auto">
            <a:xfrm>
              <a:off x="2843536" y="1131590"/>
              <a:ext cx="623766" cy="366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E</a:t>
              </a:r>
              <a:endParaRPr lang="en-US">
                <a:latin typeface="Calibri" pitchFamily="84" charset="0"/>
              </a:endParaRPr>
            </a:p>
          </p:txBody>
        </p:sp>
        <p:sp>
          <p:nvSpPr>
            <p:cNvPr id="28704" name="Tekstvak 97"/>
            <p:cNvSpPr txBox="1">
              <a:spLocks noChangeArrowheads="1"/>
            </p:cNvSpPr>
            <p:nvPr/>
          </p:nvSpPr>
          <p:spPr bwMode="auto">
            <a:xfrm>
              <a:off x="1691234" y="2356255"/>
              <a:ext cx="623767" cy="366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r</a:t>
              </a:r>
              <a:endParaRPr lang="en-US">
                <a:latin typeface="Calibri" pitchFamily="84" charset="0"/>
              </a:endParaRPr>
            </a:p>
          </p:txBody>
        </p:sp>
      </p:grpSp>
      <p:grpSp>
        <p:nvGrpSpPr>
          <p:cNvPr id="28681" name="Groep 47"/>
          <p:cNvGrpSpPr>
            <a:grpSpLocks/>
          </p:cNvGrpSpPr>
          <p:nvPr/>
        </p:nvGrpSpPr>
        <p:grpSpPr bwMode="auto">
          <a:xfrm>
            <a:off x="3833813" y="1131888"/>
            <a:ext cx="2251075" cy="2016125"/>
            <a:chOff x="3707904" y="1131590"/>
            <a:chExt cx="2250372" cy="2016224"/>
          </a:xfrm>
        </p:grpSpPr>
        <p:sp>
          <p:nvSpPr>
            <p:cNvPr id="55" name="Zon 54"/>
            <p:cNvSpPr/>
            <p:nvPr/>
          </p:nvSpPr>
          <p:spPr>
            <a:xfrm rot="20131415">
              <a:off x="4112590" y="1301460"/>
              <a:ext cx="287248" cy="330216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Parallellogram 1"/>
            <p:cNvSpPr/>
            <p:nvPr/>
          </p:nvSpPr>
          <p:spPr>
            <a:xfrm>
              <a:off x="3707904" y="2217493"/>
              <a:ext cx="2250372" cy="930321"/>
            </a:xfrm>
            <a:custGeom>
              <a:avLst/>
              <a:gdLst>
                <a:gd name="connsiteX0" fmla="*/ 0 w 3168352"/>
                <a:gd name="connsiteY0" fmla="*/ 864096 h 864096"/>
                <a:gd name="connsiteX1" fmla="*/ 216024 w 3168352"/>
                <a:gd name="connsiteY1" fmla="*/ 0 h 864096"/>
                <a:gd name="connsiteX2" fmla="*/ 3168352 w 3168352"/>
                <a:gd name="connsiteY2" fmla="*/ 0 h 864096"/>
                <a:gd name="connsiteX3" fmla="*/ 2952328 w 3168352"/>
                <a:gd name="connsiteY3" fmla="*/ 864096 h 864096"/>
                <a:gd name="connsiteX4" fmla="*/ 0 w 3168352"/>
                <a:gd name="connsiteY4" fmla="*/ 864096 h 864096"/>
                <a:gd name="connsiteX0" fmla="*/ 0 w 3168352"/>
                <a:gd name="connsiteY0" fmla="*/ 864096 h 1838881"/>
                <a:gd name="connsiteX1" fmla="*/ 216024 w 3168352"/>
                <a:gd name="connsiteY1" fmla="*/ 0 h 1838881"/>
                <a:gd name="connsiteX2" fmla="*/ 3168352 w 3168352"/>
                <a:gd name="connsiteY2" fmla="*/ 0 h 1838881"/>
                <a:gd name="connsiteX3" fmla="*/ 2374358 w 3168352"/>
                <a:gd name="connsiteY3" fmla="*/ 1838881 h 1838881"/>
                <a:gd name="connsiteX4" fmla="*/ 0 w 3168352"/>
                <a:gd name="connsiteY4" fmla="*/ 864096 h 1838881"/>
                <a:gd name="connsiteX0" fmla="*/ 0 w 3953356"/>
                <a:gd name="connsiteY0" fmla="*/ 864096 h 1838881"/>
                <a:gd name="connsiteX1" fmla="*/ 216024 w 3953356"/>
                <a:gd name="connsiteY1" fmla="*/ 0 h 1838881"/>
                <a:gd name="connsiteX2" fmla="*/ 3953356 w 3953356"/>
                <a:gd name="connsiteY2" fmla="*/ 724619 h 1838881"/>
                <a:gd name="connsiteX3" fmla="*/ 2374358 w 3953356"/>
                <a:gd name="connsiteY3" fmla="*/ 1838881 h 1838881"/>
                <a:gd name="connsiteX4" fmla="*/ 0 w 3953356"/>
                <a:gd name="connsiteY4" fmla="*/ 864096 h 1838881"/>
                <a:gd name="connsiteX0" fmla="*/ 0 w 3953356"/>
                <a:gd name="connsiteY0" fmla="*/ 450028 h 1424813"/>
                <a:gd name="connsiteX1" fmla="*/ 1734273 w 3953356"/>
                <a:gd name="connsiteY1" fmla="*/ 0 h 1424813"/>
                <a:gd name="connsiteX2" fmla="*/ 3953356 w 3953356"/>
                <a:gd name="connsiteY2" fmla="*/ 310551 h 1424813"/>
                <a:gd name="connsiteX3" fmla="*/ 2374358 w 3953356"/>
                <a:gd name="connsiteY3" fmla="*/ 1424813 h 1424813"/>
                <a:gd name="connsiteX4" fmla="*/ 0 w 3953356"/>
                <a:gd name="connsiteY4" fmla="*/ 450028 h 142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3356" h="1424813">
                  <a:moveTo>
                    <a:pt x="0" y="450028"/>
                  </a:moveTo>
                  <a:lnTo>
                    <a:pt x="1734273" y="0"/>
                  </a:lnTo>
                  <a:lnTo>
                    <a:pt x="3953356" y="310551"/>
                  </a:lnTo>
                  <a:lnTo>
                    <a:pt x="2374358" y="1424813"/>
                  </a:lnTo>
                  <a:lnTo>
                    <a:pt x="0" y="45002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4" name="Rechte verbindingslijn met pijl 63"/>
            <p:cNvCxnSpPr>
              <a:stCxn id="55" idx="2"/>
            </p:cNvCxnSpPr>
            <p:nvPr/>
          </p:nvCxnSpPr>
          <p:spPr>
            <a:xfrm>
              <a:off x="4325248" y="1615801"/>
              <a:ext cx="507841" cy="847767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al 92"/>
            <p:cNvSpPr/>
            <p:nvPr/>
          </p:nvSpPr>
          <p:spPr>
            <a:xfrm>
              <a:off x="4817219" y="2454042"/>
              <a:ext cx="114264" cy="46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98" name="Tekstvak 94"/>
            <p:cNvSpPr txBox="1">
              <a:spLocks noChangeArrowheads="1"/>
            </p:cNvSpPr>
            <p:nvPr/>
          </p:nvSpPr>
          <p:spPr bwMode="auto">
            <a:xfrm>
              <a:off x="4380794" y="1131590"/>
              <a:ext cx="623692" cy="36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L</a:t>
              </a:r>
              <a:endParaRPr lang="en-US">
                <a:latin typeface="Calibri" pitchFamily="84" charset="0"/>
              </a:endParaRPr>
            </a:p>
          </p:txBody>
        </p:sp>
        <p:sp>
          <p:nvSpPr>
            <p:cNvPr id="28699" name="Tekstvak 98"/>
            <p:cNvSpPr txBox="1">
              <a:spLocks noChangeArrowheads="1"/>
            </p:cNvSpPr>
            <p:nvPr/>
          </p:nvSpPr>
          <p:spPr bwMode="auto">
            <a:xfrm>
              <a:off x="4883874" y="2355613"/>
              <a:ext cx="623693" cy="366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r</a:t>
              </a:r>
              <a:endParaRPr lang="en-US">
                <a:latin typeface="Calibri" pitchFamily="84" charset="0"/>
              </a:endParaRPr>
            </a:p>
          </p:txBody>
        </p:sp>
      </p:grpSp>
      <p:grpSp>
        <p:nvGrpSpPr>
          <p:cNvPr id="28682" name="Groep 48"/>
          <p:cNvGrpSpPr>
            <a:grpSpLocks/>
          </p:cNvGrpSpPr>
          <p:nvPr/>
        </p:nvGrpSpPr>
        <p:grpSpPr bwMode="auto">
          <a:xfrm>
            <a:off x="6227763" y="1131888"/>
            <a:ext cx="2308225" cy="2016125"/>
            <a:chOff x="6372200" y="1131590"/>
            <a:chExt cx="2307232" cy="2016224"/>
          </a:xfrm>
        </p:grpSpPr>
        <p:sp>
          <p:nvSpPr>
            <p:cNvPr id="76" name="Parallellogram 1"/>
            <p:cNvSpPr/>
            <p:nvPr/>
          </p:nvSpPr>
          <p:spPr>
            <a:xfrm>
              <a:off x="6372200" y="2217493"/>
              <a:ext cx="2250107" cy="930321"/>
            </a:xfrm>
            <a:custGeom>
              <a:avLst/>
              <a:gdLst>
                <a:gd name="connsiteX0" fmla="*/ 0 w 3168352"/>
                <a:gd name="connsiteY0" fmla="*/ 864096 h 864096"/>
                <a:gd name="connsiteX1" fmla="*/ 216024 w 3168352"/>
                <a:gd name="connsiteY1" fmla="*/ 0 h 864096"/>
                <a:gd name="connsiteX2" fmla="*/ 3168352 w 3168352"/>
                <a:gd name="connsiteY2" fmla="*/ 0 h 864096"/>
                <a:gd name="connsiteX3" fmla="*/ 2952328 w 3168352"/>
                <a:gd name="connsiteY3" fmla="*/ 864096 h 864096"/>
                <a:gd name="connsiteX4" fmla="*/ 0 w 3168352"/>
                <a:gd name="connsiteY4" fmla="*/ 864096 h 864096"/>
                <a:gd name="connsiteX0" fmla="*/ 0 w 3168352"/>
                <a:gd name="connsiteY0" fmla="*/ 864096 h 1838881"/>
                <a:gd name="connsiteX1" fmla="*/ 216024 w 3168352"/>
                <a:gd name="connsiteY1" fmla="*/ 0 h 1838881"/>
                <a:gd name="connsiteX2" fmla="*/ 3168352 w 3168352"/>
                <a:gd name="connsiteY2" fmla="*/ 0 h 1838881"/>
                <a:gd name="connsiteX3" fmla="*/ 2374358 w 3168352"/>
                <a:gd name="connsiteY3" fmla="*/ 1838881 h 1838881"/>
                <a:gd name="connsiteX4" fmla="*/ 0 w 3168352"/>
                <a:gd name="connsiteY4" fmla="*/ 864096 h 1838881"/>
                <a:gd name="connsiteX0" fmla="*/ 0 w 3953356"/>
                <a:gd name="connsiteY0" fmla="*/ 864096 h 1838881"/>
                <a:gd name="connsiteX1" fmla="*/ 216024 w 3953356"/>
                <a:gd name="connsiteY1" fmla="*/ 0 h 1838881"/>
                <a:gd name="connsiteX2" fmla="*/ 3953356 w 3953356"/>
                <a:gd name="connsiteY2" fmla="*/ 724619 h 1838881"/>
                <a:gd name="connsiteX3" fmla="*/ 2374358 w 3953356"/>
                <a:gd name="connsiteY3" fmla="*/ 1838881 h 1838881"/>
                <a:gd name="connsiteX4" fmla="*/ 0 w 3953356"/>
                <a:gd name="connsiteY4" fmla="*/ 864096 h 1838881"/>
                <a:gd name="connsiteX0" fmla="*/ 0 w 3953356"/>
                <a:gd name="connsiteY0" fmla="*/ 450028 h 1424813"/>
                <a:gd name="connsiteX1" fmla="*/ 1734273 w 3953356"/>
                <a:gd name="connsiteY1" fmla="*/ 0 h 1424813"/>
                <a:gd name="connsiteX2" fmla="*/ 3953356 w 3953356"/>
                <a:gd name="connsiteY2" fmla="*/ 310551 h 1424813"/>
                <a:gd name="connsiteX3" fmla="*/ 2374358 w 3953356"/>
                <a:gd name="connsiteY3" fmla="*/ 1424813 h 1424813"/>
                <a:gd name="connsiteX4" fmla="*/ 0 w 3953356"/>
                <a:gd name="connsiteY4" fmla="*/ 450028 h 142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3356" h="1424813">
                  <a:moveTo>
                    <a:pt x="0" y="450028"/>
                  </a:moveTo>
                  <a:lnTo>
                    <a:pt x="1734273" y="0"/>
                  </a:lnTo>
                  <a:lnTo>
                    <a:pt x="3953356" y="310551"/>
                  </a:lnTo>
                  <a:lnTo>
                    <a:pt x="2374358" y="1424813"/>
                  </a:lnTo>
                  <a:lnTo>
                    <a:pt x="0" y="45002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78" name="Rechte verbindingslijn met pijl 77"/>
            <p:cNvCxnSpPr/>
            <p:nvPr/>
          </p:nvCxnSpPr>
          <p:spPr>
            <a:xfrm flipV="1">
              <a:off x="7497253" y="1430055"/>
              <a:ext cx="845774" cy="1033513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Ovaal 84"/>
            <p:cNvSpPr/>
            <p:nvPr/>
          </p:nvSpPr>
          <p:spPr>
            <a:xfrm>
              <a:off x="8187519" y="1203031"/>
              <a:ext cx="491913" cy="23496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Ovaal 86"/>
            <p:cNvSpPr/>
            <p:nvPr/>
          </p:nvSpPr>
          <p:spPr>
            <a:xfrm>
              <a:off x="8290661" y="1214144"/>
              <a:ext cx="204700" cy="1873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Ovaal 87"/>
            <p:cNvSpPr/>
            <p:nvPr/>
          </p:nvSpPr>
          <p:spPr>
            <a:xfrm>
              <a:off x="8350960" y="1260183"/>
              <a:ext cx="103144" cy="9525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" name="Ovaal 88"/>
            <p:cNvSpPr/>
            <p:nvPr/>
          </p:nvSpPr>
          <p:spPr>
            <a:xfrm>
              <a:off x="8350960" y="1260183"/>
              <a:ext cx="41257" cy="476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Ovaal 93"/>
            <p:cNvSpPr/>
            <p:nvPr/>
          </p:nvSpPr>
          <p:spPr>
            <a:xfrm>
              <a:off x="7409978" y="2427054"/>
              <a:ext cx="114251" cy="460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92" name="Tekstvak 96"/>
            <p:cNvSpPr txBox="1">
              <a:spLocks noChangeArrowheads="1"/>
            </p:cNvSpPr>
            <p:nvPr/>
          </p:nvSpPr>
          <p:spPr bwMode="auto">
            <a:xfrm>
              <a:off x="7955843" y="1131590"/>
              <a:ext cx="623620" cy="36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E</a:t>
              </a:r>
              <a:endParaRPr lang="en-US">
                <a:latin typeface="Calibri" pitchFamily="84" charset="0"/>
              </a:endParaRPr>
            </a:p>
          </p:txBody>
        </p:sp>
        <p:sp>
          <p:nvSpPr>
            <p:cNvPr id="28693" name="Tekstvak 99"/>
            <p:cNvSpPr txBox="1">
              <a:spLocks noChangeArrowheads="1"/>
            </p:cNvSpPr>
            <p:nvPr/>
          </p:nvSpPr>
          <p:spPr bwMode="auto">
            <a:xfrm>
              <a:off x="7476625" y="2355613"/>
              <a:ext cx="623619" cy="366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r</a:t>
              </a:r>
              <a:endParaRPr lang="en-US">
                <a:latin typeface="Calibri" pitchFamily="84" charset="0"/>
              </a:endParaRPr>
            </a:p>
          </p:txBody>
        </p:sp>
      </p:grpSp>
      <p:sp>
        <p:nvSpPr>
          <p:cNvPr id="45" name="Tekstvak 44"/>
          <p:cNvSpPr txBox="1"/>
          <p:nvPr/>
        </p:nvSpPr>
        <p:spPr>
          <a:xfrm>
            <a:off x="539750" y="4732338"/>
            <a:ext cx="2713038" cy="3365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perceived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intensity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 f(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L,E,r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</a:t>
            </a: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01" name="Tekstvak 100"/>
          <p:cNvSpPr txBox="1"/>
          <p:nvPr/>
        </p:nvSpPr>
        <p:spPr>
          <a:xfrm>
            <a:off x="4578350" y="4752975"/>
            <a:ext cx="3209925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perceived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intensity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 f</a:t>
            </a:r>
            <a:r>
              <a:rPr lang="nl-NL" sz="16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L,r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)*f</a:t>
            </a:r>
            <a:r>
              <a:rPr lang="nl-NL" sz="16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r,E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</a:t>
            </a: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8" name="Tekstvak 47"/>
          <p:cNvSpPr txBox="1"/>
          <p:nvPr/>
        </p:nvSpPr>
        <p:spPr>
          <a:xfrm>
            <a:off x="194400" y="194400"/>
            <a:ext cx="6554788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How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deal with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maxInt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minInt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ep 9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9" name="Afbeelding 10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0" name="Rechte verbindingslijn 11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23" name="Picture 6" descr="Way to Heaven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028950"/>
            <a:ext cx="31718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Rechthoek 33"/>
          <p:cNvSpPr>
            <a:spLocks noChangeArrowheads="1"/>
          </p:cNvSpPr>
          <p:nvPr/>
        </p:nvSpPr>
        <p:spPr bwMode="auto">
          <a:xfrm rot="5400000">
            <a:off x="3735387" y="4022726"/>
            <a:ext cx="159861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800">
                <a:solidFill>
                  <a:schemeClr val="bg1"/>
                </a:solidFill>
                <a:latin typeface="Calibri" pitchFamily="84" charset="0"/>
              </a:rPr>
              <a:t>http://www.sxc.hu/photo/933048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4578350" y="4752975"/>
            <a:ext cx="3209925" cy="33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perceived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intensity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=  f</a:t>
            </a:r>
            <a:r>
              <a:rPr lang="nl-NL" sz="16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L,r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)*f</a:t>
            </a:r>
            <a:r>
              <a:rPr lang="nl-NL" sz="1600" b="1" baseline="-25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2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</a:t>
            </a:r>
            <a:r>
              <a:rPr lang="nl-NL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r,E</a:t>
            </a:r>
            <a:r>
              <a:rPr lang="nl-NL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)</a:t>
            </a: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grpSp>
        <p:nvGrpSpPr>
          <p:cNvPr id="30728" name="Groep 45"/>
          <p:cNvGrpSpPr>
            <a:grpSpLocks/>
          </p:cNvGrpSpPr>
          <p:nvPr/>
        </p:nvGrpSpPr>
        <p:grpSpPr bwMode="auto">
          <a:xfrm>
            <a:off x="3833813" y="1131888"/>
            <a:ext cx="2251075" cy="2016125"/>
            <a:chOff x="3707904" y="1131590"/>
            <a:chExt cx="2250372" cy="2016224"/>
          </a:xfrm>
        </p:grpSpPr>
        <p:sp>
          <p:nvSpPr>
            <p:cNvPr id="47" name="Zon 46"/>
            <p:cNvSpPr/>
            <p:nvPr/>
          </p:nvSpPr>
          <p:spPr>
            <a:xfrm rot="20131415">
              <a:off x="4112590" y="1301460"/>
              <a:ext cx="287248" cy="330216"/>
            </a:xfrm>
            <a:prstGeom prst="sun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" name="Parallellogram 1"/>
            <p:cNvSpPr/>
            <p:nvPr/>
          </p:nvSpPr>
          <p:spPr>
            <a:xfrm>
              <a:off x="3707904" y="2217493"/>
              <a:ext cx="2250372" cy="930321"/>
            </a:xfrm>
            <a:custGeom>
              <a:avLst/>
              <a:gdLst>
                <a:gd name="connsiteX0" fmla="*/ 0 w 3168352"/>
                <a:gd name="connsiteY0" fmla="*/ 864096 h 864096"/>
                <a:gd name="connsiteX1" fmla="*/ 216024 w 3168352"/>
                <a:gd name="connsiteY1" fmla="*/ 0 h 864096"/>
                <a:gd name="connsiteX2" fmla="*/ 3168352 w 3168352"/>
                <a:gd name="connsiteY2" fmla="*/ 0 h 864096"/>
                <a:gd name="connsiteX3" fmla="*/ 2952328 w 3168352"/>
                <a:gd name="connsiteY3" fmla="*/ 864096 h 864096"/>
                <a:gd name="connsiteX4" fmla="*/ 0 w 3168352"/>
                <a:gd name="connsiteY4" fmla="*/ 864096 h 864096"/>
                <a:gd name="connsiteX0" fmla="*/ 0 w 3168352"/>
                <a:gd name="connsiteY0" fmla="*/ 864096 h 1838881"/>
                <a:gd name="connsiteX1" fmla="*/ 216024 w 3168352"/>
                <a:gd name="connsiteY1" fmla="*/ 0 h 1838881"/>
                <a:gd name="connsiteX2" fmla="*/ 3168352 w 3168352"/>
                <a:gd name="connsiteY2" fmla="*/ 0 h 1838881"/>
                <a:gd name="connsiteX3" fmla="*/ 2374358 w 3168352"/>
                <a:gd name="connsiteY3" fmla="*/ 1838881 h 1838881"/>
                <a:gd name="connsiteX4" fmla="*/ 0 w 3168352"/>
                <a:gd name="connsiteY4" fmla="*/ 864096 h 1838881"/>
                <a:gd name="connsiteX0" fmla="*/ 0 w 3953356"/>
                <a:gd name="connsiteY0" fmla="*/ 864096 h 1838881"/>
                <a:gd name="connsiteX1" fmla="*/ 216024 w 3953356"/>
                <a:gd name="connsiteY1" fmla="*/ 0 h 1838881"/>
                <a:gd name="connsiteX2" fmla="*/ 3953356 w 3953356"/>
                <a:gd name="connsiteY2" fmla="*/ 724619 h 1838881"/>
                <a:gd name="connsiteX3" fmla="*/ 2374358 w 3953356"/>
                <a:gd name="connsiteY3" fmla="*/ 1838881 h 1838881"/>
                <a:gd name="connsiteX4" fmla="*/ 0 w 3953356"/>
                <a:gd name="connsiteY4" fmla="*/ 864096 h 1838881"/>
                <a:gd name="connsiteX0" fmla="*/ 0 w 3953356"/>
                <a:gd name="connsiteY0" fmla="*/ 450028 h 1424813"/>
                <a:gd name="connsiteX1" fmla="*/ 1734273 w 3953356"/>
                <a:gd name="connsiteY1" fmla="*/ 0 h 1424813"/>
                <a:gd name="connsiteX2" fmla="*/ 3953356 w 3953356"/>
                <a:gd name="connsiteY2" fmla="*/ 310551 h 1424813"/>
                <a:gd name="connsiteX3" fmla="*/ 2374358 w 3953356"/>
                <a:gd name="connsiteY3" fmla="*/ 1424813 h 1424813"/>
                <a:gd name="connsiteX4" fmla="*/ 0 w 3953356"/>
                <a:gd name="connsiteY4" fmla="*/ 450028 h 142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3356" h="1424813">
                  <a:moveTo>
                    <a:pt x="0" y="450028"/>
                  </a:moveTo>
                  <a:lnTo>
                    <a:pt x="1734273" y="0"/>
                  </a:lnTo>
                  <a:lnTo>
                    <a:pt x="3953356" y="310551"/>
                  </a:lnTo>
                  <a:lnTo>
                    <a:pt x="2374358" y="1424813"/>
                  </a:lnTo>
                  <a:lnTo>
                    <a:pt x="0" y="45002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9" name="Rechte verbindingslijn met pijl 48"/>
            <p:cNvCxnSpPr>
              <a:stCxn id="47" idx="2"/>
            </p:cNvCxnSpPr>
            <p:nvPr/>
          </p:nvCxnSpPr>
          <p:spPr>
            <a:xfrm>
              <a:off x="4325248" y="1615801"/>
              <a:ext cx="507841" cy="847767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al 49"/>
            <p:cNvSpPr/>
            <p:nvPr/>
          </p:nvSpPr>
          <p:spPr>
            <a:xfrm>
              <a:off x="4817219" y="2454042"/>
              <a:ext cx="114264" cy="46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744" name="Tekstvak 50"/>
            <p:cNvSpPr txBox="1">
              <a:spLocks noChangeArrowheads="1"/>
            </p:cNvSpPr>
            <p:nvPr/>
          </p:nvSpPr>
          <p:spPr bwMode="auto">
            <a:xfrm>
              <a:off x="4380794" y="1131590"/>
              <a:ext cx="623692" cy="36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L</a:t>
              </a:r>
              <a:endParaRPr lang="en-US">
                <a:latin typeface="Calibri" pitchFamily="84" charset="0"/>
              </a:endParaRPr>
            </a:p>
          </p:txBody>
        </p:sp>
        <p:sp>
          <p:nvSpPr>
            <p:cNvPr id="30745" name="Tekstvak 51"/>
            <p:cNvSpPr txBox="1">
              <a:spLocks noChangeArrowheads="1"/>
            </p:cNvSpPr>
            <p:nvPr/>
          </p:nvSpPr>
          <p:spPr bwMode="auto">
            <a:xfrm>
              <a:off x="4883874" y="2355613"/>
              <a:ext cx="623693" cy="366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r</a:t>
              </a:r>
              <a:endParaRPr lang="en-US">
                <a:latin typeface="Calibri" pitchFamily="84" charset="0"/>
              </a:endParaRPr>
            </a:p>
          </p:txBody>
        </p:sp>
      </p:grpSp>
      <p:grpSp>
        <p:nvGrpSpPr>
          <p:cNvPr id="30729" name="Groep 52"/>
          <p:cNvGrpSpPr>
            <a:grpSpLocks/>
          </p:cNvGrpSpPr>
          <p:nvPr/>
        </p:nvGrpSpPr>
        <p:grpSpPr bwMode="auto">
          <a:xfrm>
            <a:off x="6227763" y="1131888"/>
            <a:ext cx="2308225" cy="2016125"/>
            <a:chOff x="6372200" y="1131590"/>
            <a:chExt cx="2307232" cy="2016224"/>
          </a:xfrm>
        </p:grpSpPr>
        <p:sp>
          <p:nvSpPr>
            <p:cNvPr id="54" name="Parallellogram 1"/>
            <p:cNvSpPr/>
            <p:nvPr/>
          </p:nvSpPr>
          <p:spPr>
            <a:xfrm>
              <a:off x="6372200" y="2217493"/>
              <a:ext cx="2250107" cy="930321"/>
            </a:xfrm>
            <a:custGeom>
              <a:avLst/>
              <a:gdLst>
                <a:gd name="connsiteX0" fmla="*/ 0 w 3168352"/>
                <a:gd name="connsiteY0" fmla="*/ 864096 h 864096"/>
                <a:gd name="connsiteX1" fmla="*/ 216024 w 3168352"/>
                <a:gd name="connsiteY1" fmla="*/ 0 h 864096"/>
                <a:gd name="connsiteX2" fmla="*/ 3168352 w 3168352"/>
                <a:gd name="connsiteY2" fmla="*/ 0 h 864096"/>
                <a:gd name="connsiteX3" fmla="*/ 2952328 w 3168352"/>
                <a:gd name="connsiteY3" fmla="*/ 864096 h 864096"/>
                <a:gd name="connsiteX4" fmla="*/ 0 w 3168352"/>
                <a:gd name="connsiteY4" fmla="*/ 864096 h 864096"/>
                <a:gd name="connsiteX0" fmla="*/ 0 w 3168352"/>
                <a:gd name="connsiteY0" fmla="*/ 864096 h 1838881"/>
                <a:gd name="connsiteX1" fmla="*/ 216024 w 3168352"/>
                <a:gd name="connsiteY1" fmla="*/ 0 h 1838881"/>
                <a:gd name="connsiteX2" fmla="*/ 3168352 w 3168352"/>
                <a:gd name="connsiteY2" fmla="*/ 0 h 1838881"/>
                <a:gd name="connsiteX3" fmla="*/ 2374358 w 3168352"/>
                <a:gd name="connsiteY3" fmla="*/ 1838881 h 1838881"/>
                <a:gd name="connsiteX4" fmla="*/ 0 w 3168352"/>
                <a:gd name="connsiteY4" fmla="*/ 864096 h 1838881"/>
                <a:gd name="connsiteX0" fmla="*/ 0 w 3953356"/>
                <a:gd name="connsiteY0" fmla="*/ 864096 h 1838881"/>
                <a:gd name="connsiteX1" fmla="*/ 216024 w 3953356"/>
                <a:gd name="connsiteY1" fmla="*/ 0 h 1838881"/>
                <a:gd name="connsiteX2" fmla="*/ 3953356 w 3953356"/>
                <a:gd name="connsiteY2" fmla="*/ 724619 h 1838881"/>
                <a:gd name="connsiteX3" fmla="*/ 2374358 w 3953356"/>
                <a:gd name="connsiteY3" fmla="*/ 1838881 h 1838881"/>
                <a:gd name="connsiteX4" fmla="*/ 0 w 3953356"/>
                <a:gd name="connsiteY4" fmla="*/ 864096 h 1838881"/>
                <a:gd name="connsiteX0" fmla="*/ 0 w 3953356"/>
                <a:gd name="connsiteY0" fmla="*/ 450028 h 1424813"/>
                <a:gd name="connsiteX1" fmla="*/ 1734273 w 3953356"/>
                <a:gd name="connsiteY1" fmla="*/ 0 h 1424813"/>
                <a:gd name="connsiteX2" fmla="*/ 3953356 w 3953356"/>
                <a:gd name="connsiteY2" fmla="*/ 310551 h 1424813"/>
                <a:gd name="connsiteX3" fmla="*/ 2374358 w 3953356"/>
                <a:gd name="connsiteY3" fmla="*/ 1424813 h 1424813"/>
                <a:gd name="connsiteX4" fmla="*/ 0 w 3953356"/>
                <a:gd name="connsiteY4" fmla="*/ 450028 h 1424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53356" h="1424813">
                  <a:moveTo>
                    <a:pt x="0" y="450028"/>
                  </a:moveTo>
                  <a:lnTo>
                    <a:pt x="1734273" y="0"/>
                  </a:lnTo>
                  <a:lnTo>
                    <a:pt x="3953356" y="310551"/>
                  </a:lnTo>
                  <a:lnTo>
                    <a:pt x="2374358" y="1424813"/>
                  </a:lnTo>
                  <a:lnTo>
                    <a:pt x="0" y="450028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56" name="Rechte verbindingslijn met pijl 55"/>
            <p:cNvCxnSpPr/>
            <p:nvPr/>
          </p:nvCxnSpPr>
          <p:spPr>
            <a:xfrm flipV="1">
              <a:off x="7497253" y="1430055"/>
              <a:ext cx="845774" cy="1033513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al 57"/>
            <p:cNvSpPr/>
            <p:nvPr/>
          </p:nvSpPr>
          <p:spPr>
            <a:xfrm>
              <a:off x="8187519" y="1203031"/>
              <a:ext cx="491913" cy="23496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Ovaal 58"/>
            <p:cNvSpPr/>
            <p:nvPr/>
          </p:nvSpPr>
          <p:spPr>
            <a:xfrm>
              <a:off x="8290661" y="1214144"/>
              <a:ext cx="204700" cy="1873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Ovaal 59"/>
            <p:cNvSpPr/>
            <p:nvPr/>
          </p:nvSpPr>
          <p:spPr>
            <a:xfrm>
              <a:off x="8350960" y="1260183"/>
              <a:ext cx="103144" cy="9525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" name="Ovaal 60"/>
            <p:cNvSpPr/>
            <p:nvPr/>
          </p:nvSpPr>
          <p:spPr>
            <a:xfrm>
              <a:off x="8350960" y="1260183"/>
              <a:ext cx="41257" cy="476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2" name="Ovaal 61"/>
            <p:cNvSpPr/>
            <p:nvPr/>
          </p:nvSpPr>
          <p:spPr>
            <a:xfrm>
              <a:off x="7409978" y="2427054"/>
              <a:ext cx="114251" cy="460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0738" name="Tekstvak 62"/>
            <p:cNvSpPr txBox="1">
              <a:spLocks noChangeArrowheads="1"/>
            </p:cNvSpPr>
            <p:nvPr/>
          </p:nvSpPr>
          <p:spPr bwMode="auto">
            <a:xfrm>
              <a:off x="7955843" y="1131590"/>
              <a:ext cx="623620" cy="366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E</a:t>
              </a:r>
              <a:endParaRPr lang="en-US">
                <a:latin typeface="Calibri" pitchFamily="84" charset="0"/>
              </a:endParaRPr>
            </a:p>
          </p:txBody>
        </p:sp>
        <p:sp>
          <p:nvSpPr>
            <p:cNvPr id="30739" name="Tekstvak 64"/>
            <p:cNvSpPr txBox="1">
              <a:spLocks noChangeArrowheads="1"/>
            </p:cNvSpPr>
            <p:nvPr/>
          </p:nvSpPr>
          <p:spPr bwMode="auto">
            <a:xfrm>
              <a:off x="7476625" y="2355613"/>
              <a:ext cx="623619" cy="366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nl-NL">
                  <a:latin typeface="Calibri" pitchFamily="84" charset="0"/>
                </a:rPr>
                <a:t>r</a:t>
              </a:r>
              <a:endParaRPr lang="en-US">
                <a:latin typeface="Calibri" pitchFamily="8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194400" y="194400"/>
            <a:ext cx="6554788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How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deal with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maxInt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minInt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?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207373" y="1245692"/>
            <a:ext cx="3932232" cy="2985433"/>
          </a:xfrm>
          <a:prstGeom prst="rect">
            <a:avLst/>
          </a:prstGeom>
          <a:blipFill dpi="0" rotWithShape="1">
            <a:blip r:embed="rId5">
              <a:alphaModFix amt="59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the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perceived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intensity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driver?</a:t>
            </a:r>
          </a:p>
          <a:p>
            <a:endParaRPr lang="nl-NL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f</a:t>
            </a:r>
            <a:r>
              <a:rPr lang="nl-NL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r,E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)?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1403648" y="1036936"/>
            <a:ext cx="1367733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58546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2241</TotalTime>
  <Words>926</Words>
  <Application>Microsoft Office PowerPoint</Application>
  <PresentationFormat>Diavoorstelling (16:9)</PresentationFormat>
  <Paragraphs>283</Paragraphs>
  <Slides>15</Slides>
  <Notes>15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 Theme</vt:lpstr>
      <vt:lpstr>A core Course on Modeling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kees van overveld</cp:lastModifiedBy>
  <cp:revision>212</cp:revision>
  <dcterms:created xsi:type="dcterms:W3CDTF">2013-05-16T11:19:57Z</dcterms:created>
  <dcterms:modified xsi:type="dcterms:W3CDTF">2014-07-17T08:32:23Z</dcterms:modified>
</cp:coreProperties>
</file>